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mp4" ContentType="video/unknown"/>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778" r:id="rId2"/>
    <p:sldMasterId id="2147483674" r:id="rId3"/>
    <p:sldMasterId id="2147483662" r:id="rId4"/>
    <p:sldMasterId id="2147484265" r:id="rId5"/>
    <p:sldMasterId id="2147486076" r:id="rId6"/>
    <p:sldMasterId id="2147486550" r:id="rId7"/>
    <p:sldMasterId id="2147486564" r:id="rId8"/>
  </p:sldMasterIdLst>
  <p:notesMasterIdLst>
    <p:notesMasterId r:id="rId20"/>
  </p:notesMasterIdLst>
  <p:handoutMasterIdLst>
    <p:handoutMasterId r:id="rId21"/>
  </p:handoutMasterIdLst>
  <p:sldIdLst>
    <p:sldId id="292" r:id="rId9"/>
    <p:sldId id="504" r:id="rId10"/>
    <p:sldId id="510" r:id="rId11"/>
    <p:sldId id="499" r:id="rId12"/>
    <p:sldId id="505" r:id="rId13"/>
    <p:sldId id="464" r:id="rId14"/>
    <p:sldId id="475" r:id="rId15"/>
    <p:sldId id="395" r:id="rId16"/>
    <p:sldId id="497" r:id="rId17"/>
    <p:sldId id="518" r:id="rId18"/>
    <p:sldId id="513" r:id="rId19"/>
  </p:sldIdLst>
  <p:sldSz cx="9144000" cy="6858000" type="screen4x3"/>
  <p:notesSz cx="6985000" cy="9271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4F05"/>
    <a:srgbClr val="BD5908"/>
    <a:srgbClr val="FF7E11"/>
    <a:srgbClr val="AA1420"/>
    <a:srgbClr val="B82718"/>
    <a:srgbClr val="3262A7"/>
    <a:srgbClr val="3C72C3"/>
    <a:srgbClr val="E39A51"/>
    <a:srgbClr val="DAB3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43" autoAdjust="0"/>
  </p:normalViewPr>
  <p:slideViewPr>
    <p:cSldViewPr>
      <p:cViewPr varScale="1">
        <p:scale>
          <a:sx n="170" d="100"/>
          <a:sy n="170" d="100"/>
        </p:scale>
        <p:origin x="-90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27363" cy="463550"/>
          </a:xfrm>
          <a:prstGeom prst="rect">
            <a:avLst/>
          </a:prstGeom>
          <a:noFill/>
          <a:ln w="9525">
            <a:noFill/>
            <a:miter lim="800000"/>
            <a:headEnd/>
            <a:tailEnd/>
          </a:ln>
        </p:spPr>
        <p:txBody>
          <a:bodyPr vert="horz" wrap="square" lIns="92958" tIns="46479" rIns="92958" bIns="46479" numCol="1" anchor="t" anchorCtr="0" compatLnSpc="1">
            <a:prstTxWarp prst="textNoShape">
              <a:avLst/>
            </a:prstTxWarp>
          </a:bodyPr>
          <a:lstStyle>
            <a:lvl1pPr defTabSz="930275">
              <a:defRPr sz="1200">
                <a:latin typeface="Eurostile" charset="0"/>
                <a:ea typeface="ＭＳ Ｐゴシック" charset="-128"/>
                <a:cs typeface="ＭＳ Ｐゴシック" charset="-128"/>
              </a:defRPr>
            </a:lvl1pPr>
          </a:lstStyle>
          <a:p>
            <a:pPr>
              <a:defRPr/>
            </a:pPr>
            <a:endParaRPr lang="en-US"/>
          </a:p>
        </p:txBody>
      </p:sp>
      <p:sp>
        <p:nvSpPr>
          <p:cNvPr id="7171"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p:spPr>
        <p:txBody>
          <a:bodyPr vert="horz" wrap="square" lIns="92958" tIns="46479" rIns="92958" bIns="46479" numCol="1" anchor="t" anchorCtr="0" compatLnSpc="1">
            <a:prstTxWarp prst="textNoShape">
              <a:avLst/>
            </a:prstTxWarp>
          </a:bodyPr>
          <a:lstStyle>
            <a:lvl1pPr algn="r" defTabSz="930275">
              <a:defRPr sz="1200">
                <a:latin typeface="Eurostile" charset="0"/>
                <a:ea typeface="ＭＳ Ｐゴシック" charset="-128"/>
                <a:cs typeface="ＭＳ Ｐゴシック" charset="-128"/>
              </a:defRPr>
            </a:lvl1pPr>
          </a:lstStyle>
          <a:p>
            <a:pPr>
              <a:defRPr/>
            </a:pPr>
            <a:endParaRPr lang="en-US"/>
          </a:p>
        </p:txBody>
      </p:sp>
      <p:sp>
        <p:nvSpPr>
          <p:cNvPr id="7172"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p:spPr>
        <p:txBody>
          <a:bodyPr vert="horz" wrap="square" lIns="92958" tIns="46479" rIns="92958" bIns="46479" numCol="1" anchor="b" anchorCtr="0" compatLnSpc="1">
            <a:prstTxWarp prst="textNoShape">
              <a:avLst/>
            </a:prstTxWarp>
          </a:bodyPr>
          <a:lstStyle>
            <a:lvl1pPr defTabSz="930275">
              <a:defRPr sz="1200">
                <a:latin typeface="Eurostile" charset="0"/>
                <a:ea typeface="ＭＳ Ｐゴシック" charset="-128"/>
                <a:cs typeface="ＭＳ Ｐゴシック" charset="-128"/>
              </a:defRPr>
            </a:lvl1pPr>
          </a:lstStyle>
          <a:p>
            <a:pPr>
              <a:defRPr/>
            </a:pPr>
            <a:endParaRPr lang="en-US"/>
          </a:p>
        </p:txBody>
      </p:sp>
      <p:sp>
        <p:nvSpPr>
          <p:cNvPr id="7173"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p:spPr>
        <p:txBody>
          <a:bodyPr vert="horz" wrap="square" lIns="92958" tIns="46479" rIns="92958" bIns="46479" numCol="1" anchor="b" anchorCtr="0" compatLnSpc="1">
            <a:prstTxWarp prst="textNoShape">
              <a:avLst/>
            </a:prstTxWarp>
          </a:bodyPr>
          <a:lstStyle>
            <a:lvl1pPr algn="r" defTabSz="930275">
              <a:defRPr sz="1200">
                <a:latin typeface="Eurostile" charset="0"/>
              </a:defRPr>
            </a:lvl1pPr>
          </a:lstStyle>
          <a:p>
            <a:pPr>
              <a:defRPr/>
            </a:pPr>
            <a:fld id="{895BE4C5-DB6D-EC40-82B1-80D9D1CF9CA1}" type="slidenum">
              <a:rPr lang="en-US"/>
              <a:pPr>
                <a:defRPr/>
              </a:pPr>
              <a:t>‹#›</a:t>
            </a:fld>
            <a:endParaRPr lang="en-US"/>
          </a:p>
        </p:txBody>
      </p:sp>
    </p:spTree>
    <p:extLst>
      <p:ext uri="{BB962C8B-B14F-4D97-AF65-F5344CB8AC3E}">
        <p14:creationId xmlns:p14="http://schemas.microsoft.com/office/powerpoint/2010/main" val="14823699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27363" cy="463550"/>
          </a:xfrm>
          <a:prstGeom prst="rect">
            <a:avLst/>
          </a:prstGeom>
          <a:noFill/>
          <a:ln w="9525">
            <a:noFill/>
            <a:miter lim="800000"/>
            <a:headEnd/>
            <a:tailEnd/>
          </a:ln>
        </p:spPr>
        <p:txBody>
          <a:bodyPr vert="horz" wrap="square" lIns="92958" tIns="46479" rIns="92958" bIns="46479" numCol="1" anchor="t" anchorCtr="0" compatLnSpc="1">
            <a:prstTxWarp prst="textNoShape">
              <a:avLst/>
            </a:prstTxWarp>
          </a:bodyPr>
          <a:lstStyle>
            <a:lvl1pPr defTabSz="930275">
              <a:defRPr sz="1200">
                <a:latin typeface="Eurostile" charset="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957638" y="0"/>
            <a:ext cx="3027362" cy="463550"/>
          </a:xfrm>
          <a:prstGeom prst="rect">
            <a:avLst/>
          </a:prstGeom>
          <a:noFill/>
          <a:ln w="9525">
            <a:noFill/>
            <a:miter lim="800000"/>
            <a:headEnd/>
            <a:tailEnd/>
          </a:ln>
        </p:spPr>
        <p:txBody>
          <a:bodyPr vert="horz" wrap="square" lIns="92958" tIns="46479" rIns="92958" bIns="46479" numCol="1" anchor="t" anchorCtr="0" compatLnSpc="1">
            <a:prstTxWarp prst="textNoShape">
              <a:avLst/>
            </a:prstTxWarp>
          </a:bodyPr>
          <a:lstStyle>
            <a:lvl1pPr algn="r" defTabSz="930275">
              <a:defRPr sz="1200">
                <a:latin typeface="Eurostile" charset="0"/>
                <a:ea typeface="ＭＳ Ｐゴシック" charset="-128"/>
                <a:cs typeface="ＭＳ Ｐゴシック" charset="-128"/>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p:spPr>
        <p:txBody>
          <a:bodyPr vert="horz" wrap="square" lIns="92958" tIns="46479" rIns="92958" bIns="46479" numCol="1" anchor="b" anchorCtr="0" compatLnSpc="1">
            <a:prstTxWarp prst="textNoShape">
              <a:avLst/>
            </a:prstTxWarp>
          </a:bodyPr>
          <a:lstStyle>
            <a:lvl1pPr defTabSz="930275">
              <a:defRPr sz="1200">
                <a:latin typeface="Eurostile" charset="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p:spPr>
        <p:txBody>
          <a:bodyPr vert="horz" wrap="square" lIns="92958" tIns="46479" rIns="92958" bIns="46479" numCol="1" anchor="b" anchorCtr="0" compatLnSpc="1">
            <a:prstTxWarp prst="textNoShape">
              <a:avLst/>
            </a:prstTxWarp>
          </a:bodyPr>
          <a:lstStyle>
            <a:lvl1pPr algn="r" defTabSz="930275">
              <a:defRPr sz="1200">
                <a:latin typeface="Eurostile" charset="0"/>
              </a:defRPr>
            </a:lvl1pPr>
          </a:lstStyle>
          <a:p>
            <a:pPr>
              <a:defRPr/>
            </a:pPr>
            <a:fld id="{AAAEFBB6-787B-DB4F-929E-40F292B32EA4}" type="slidenum">
              <a:rPr lang="en-US"/>
              <a:pPr>
                <a:defRPr/>
              </a:pPr>
              <a:t>‹#›</a:t>
            </a:fld>
            <a:endParaRPr lang="en-US"/>
          </a:p>
        </p:txBody>
      </p:sp>
    </p:spTree>
    <p:extLst>
      <p:ext uri="{BB962C8B-B14F-4D97-AF65-F5344CB8AC3E}">
        <p14:creationId xmlns:p14="http://schemas.microsoft.com/office/powerpoint/2010/main" val="255757155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AEFBB6-787B-DB4F-929E-40F292B32EA4}" type="slidenum">
              <a:rPr lang="en-US" smtClean="0"/>
              <a:pPr>
                <a:defRPr/>
              </a:pPr>
              <a:t>1</a:t>
            </a:fld>
            <a:endParaRPr lang="en-US"/>
          </a:p>
        </p:txBody>
      </p:sp>
    </p:spTree>
    <p:extLst>
      <p:ext uri="{BB962C8B-B14F-4D97-AF65-F5344CB8AC3E}">
        <p14:creationId xmlns:p14="http://schemas.microsoft.com/office/powerpoint/2010/main" val="820427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Comparison of Earth and Mars, to connect Mars up with something that is more familiar.  Mars is about 1/10</a:t>
            </a:r>
            <a:r>
              <a:rPr lang="en-US" baseline="0" dirty="0" smtClean="0"/>
              <a:t> mass of Earth, ½ diameter of Earth.  It’s atmosphere is just less than 1 % as thick as Earth’s, and is predominantly CO2.  Mars is about 1.5x as far from the Sun as Earth is.  Combination means that Mars is too cold and dry to allow liquid water to be stable on the surface.</a:t>
            </a:r>
            <a:endParaRPr lang="en-US" dirty="0"/>
          </a:p>
        </p:txBody>
      </p:sp>
      <p:sp>
        <p:nvSpPr>
          <p:cNvPr id="4" name="Slide Number Placeholder 3"/>
          <p:cNvSpPr>
            <a:spLocks noGrp="1"/>
          </p:cNvSpPr>
          <p:nvPr>
            <p:ph type="sldNum" sz="quarter" idx="10"/>
          </p:nvPr>
        </p:nvSpPr>
        <p:spPr/>
        <p:txBody>
          <a:bodyPr/>
          <a:lstStyle/>
          <a:p>
            <a:pPr>
              <a:defRPr/>
            </a:pPr>
            <a:fld id="{AAAEFBB6-787B-DB4F-929E-40F292B32EA4}" type="slidenum">
              <a:rPr lang="en-US" smtClean="0"/>
              <a:pPr>
                <a:defRPr/>
              </a:pPr>
              <a:t>2</a:t>
            </a:fld>
            <a:endParaRPr lang="en-US"/>
          </a:p>
        </p:txBody>
      </p:sp>
    </p:spTree>
    <p:extLst>
      <p:ext uri="{BB962C8B-B14F-4D97-AF65-F5344CB8AC3E}">
        <p14:creationId xmlns:p14="http://schemas.microsoft.com/office/powerpoint/2010/main" val="758676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abundant evidence</a:t>
            </a:r>
            <a:r>
              <a:rPr lang="en-US" baseline="0" dirty="0" smtClean="0"/>
              <a:t> for liquid water on ancient Mars.  Upper left image shows “runoff channels” that look like river drainage systems.  Also seen are geological evidence for ancient lakes filling impact craters and minerals that form only in presence of liquid water.  Almost none of that occurs subsequent to about 3.5 or 3.7 billion years ago.  Where did the water and CO2 go?  </a:t>
            </a:r>
            <a:r>
              <a:rPr lang="en-US" baseline="0" dirty="0" smtClean="0"/>
              <a:t>Only two options: into crust or out to space. Bottom </a:t>
            </a:r>
            <a:r>
              <a:rPr lang="en-US" baseline="0" dirty="0" smtClean="0"/>
              <a:t>image shows grains inside of ALH84001 meteorite (from Mars, found on Earth), showing that carbonate minerals do exist and some of the CO2 has gone into the crust; not enough to account for thick CO2 atmosphere.  Right image shows evidence for atmosphere being removed from Mars to space, from ESA Mars Express mission.  </a:t>
            </a:r>
            <a:r>
              <a:rPr lang="en-US" baseline="0" dirty="0" smtClean="0"/>
              <a:t>MAVEN is going </a:t>
            </a:r>
            <a:r>
              <a:rPr lang="en-US" baseline="0" dirty="0" smtClean="0"/>
              <a:t>to quantify that loss and understand the processes responsible.</a:t>
            </a:r>
            <a:endParaRPr lang="en-US" dirty="0"/>
          </a:p>
        </p:txBody>
      </p:sp>
      <p:sp>
        <p:nvSpPr>
          <p:cNvPr id="4" name="Slide Number Placeholder 3"/>
          <p:cNvSpPr>
            <a:spLocks noGrp="1"/>
          </p:cNvSpPr>
          <p:nvPr>
            <p:ph type="sldNum" sz="quarter" idx="10"/>
          </p:nvPr>
        </p:nvSpPr>
        <p:spPr/>
        <p:txBody>
          <a:bodyPr/>
          <a:lstStyle/>
          <a:p>
            <a:pPr>
              <a:defRPr/>
            </a:pPr>
            <a:fld id="{AAAEFBB6-787B-DB4F-929E-40F292B32EA4}" type="slidenum">
              <a:rPr lang="en-US" smtClean="0"/>
              <a:pPr>
                <a:defRPr/>
              </a:pPr>
              <a:t>4</a:t>
            </a:fld>
            <a:endParaRPr lang="en-US"/>
          </a:p>
        </p:txBody>
      </p:sp>
    </p:spTree>
    <p:extLst>
      <p:ext uri="{BB962C8B-B14F-4D97-AF65-F5344CB8AC3E}">
        <p14:creationId xmlns:p14="http://schemas.microsoft.com/office/powerpoint/2010/main" val="712242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hold water on the surface</a:t>
            </a:r>
            <a:r>
              <a:rPr lang="en-US" baseline="0" dirty="0" smtClean="0"/>
              <a:t> (in addition to gravity), there must have been a thicker, more dense atmosphere on Mars. Because of its smaller diameter (~1/2 that of Earth’s), Mars cooled more quickly (relative to Earth), lost its global magnetic field and became susceptible to stripping off of its atmosphere by the solar wind. This process may have been responsible for much of the loss of water and carbon dioxide from Mars’ upper atmosphere. MAVEN will quantify these stripping processes and extrapolate back in time through modeling to create a better understanding of how they’ve contributed to Mars’ climate evolution. </a:t>
            </a:r>
            <a:endParaRPr lang="en-US" dirty="0"/>
          </a:p>
        </p:txBody>
      </p:sp>
      <p:sp>
        <p:nvSpPr>
          <p:cNvPr id="4" name="Slide Number Placeholder 3"/>
          <p:cNvSpPr>
            <a:spLocks noGrp="1"/>
          </p:cNvSpPr>
          <p:nvPr>
            <p:ph type="sldNum" sz="quarter" idx="10"/>
          </p:nvPr>
        </p:nvSpPr>
        <p:spPr/>
        <p:txBody>
          <a:bodyPr/>
          <a:lstStyle/>
          <a:p>
            <a:pPr>
              <a:defRPr/>
            </a:pPr>
            <a:fld id="{AAAEFBB6-787B-DB4F-929E-40F292B32EA4}" type="slidenum">
              <a:rPr lang="en-US" smtClean="0"/>
              <a:pPr>
                <a:defRPr/>
              </a:pPr>
              <a:t>5</a:t>
            </a:fld>
            <a:endParaRPr lang="en-US"/>
          </a:p>
        </p:txBody>
      </p:sp>
    </p:spTree>
    <p:extLst>
      <p:ext uri="{BB962C8B-B14F-4D97-AF65-F5344CB8AC3E}">
        <p14:creationId xmlns:p14="http://schemas.microsoft.com/office/powerpoint/2010/main" val="4283836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charset="0"/>
                <a:ea typeface="ＭＳ Ｐゴシック" charset="0"/>
                <a:cs typeface="ＭＳ Ｐゴシック" charset="0"/>
              </a:defRPr>
            </a:lvl1pPr>
            <a:lvl2pPr marL="742950" indent="-285750" defTabSz="930275">
              <a:defRPr sz="2400">
                <a:solidFill>
                  <a:schemeClr val="tx1"/>
                </a:solidFill>
                <a:latin typeface="Arial" charset="0"/>
                <a:ea typeface="ＭＳ Ｐゴシック" charset="0"/>
              </a:defRPr>
            </a:lvl2pPr>
            <a:lvl3pPr marL="1143000" indent="-228600" defTabSz="930275">
              <a:defRPr sz="2400">
                <a:solidFill>
                  <a:schemeClr val="tx1"/>
                </a:solidFill>
                <a:latin typeface="Arial" charset="0"/>
                <a:ea typeface="ＭＳ Ｐゴシック" charset="0"/>
              </a:defRPr>
            </a:lvl3pPr>
            <a:lvl4pPr marL="1600200" indent="-228600" defTabSz="930275">
              <a:defRPr sz="2400">
                <a:solidFill>
                  <a:schemeClr val="tx1"/>
                </a:solidFill>
                <a:latin typeface="Arial" charset="0"/>
                <a:ea typeface="ＭＳ Ｐゴシック" charset="0"/>
              </a:defRPr>
            </a:lvl4pPr>
            <a:lvl5pPr marL="2057400" indent="-228600" defTabSz="930275">
              <a:defRPr sz="2400">
                <a:solidFill>
                  <a:schemeClr val="tx1"/>
                </a:solidFill>
                <a:latin typeface="Arial"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Arial" charset="0"/>
                <a:ea typeface="ＭＳ Ｐゴシック" charset="0"/>
              </a:defRPr>
            </a:lvl9pPr>
          </a:lstStyle>
          <a:p>
            <a:fld id="{5BCD5560-0F34-9549-84E1-59E0964E55C6}" type="slidenum">
              <a:rPr lang="en-US" sz="1200">
                <a:latin typeface="Eurostile" charset="0"/>
              </a:rPr>
              <a:pPr/>
              <a:t>6</a:t>
            </a:fld>
            <a:endParaRPr lang="en-US" sz="1200">
              <a:latin typeface="Eurostile" charset="0"/>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ＭＳ Ｐゴシック" charset="0"/>
                <a:cs typeface="ＭＳ Ｐゴシック" charset="0"/>
              </a:rPr>
              <a:t>Graphic showing all of the different processes that could be responsible for loss, along with</a:t>
            </a:r>
            <a:r>
              <a:rPr lang="en-US" baseline="0" dirty="0" smtClean="0">
                <a:ea typeface="ＭＳ Ｐゴシック" charset="0"/>
                <a:cs typeface="ＭＳ Ｐゴシック" charset="0"/>
              </a:rPr>
              <a:t> the energetic drivers from the Sun (solar wind, solar energetic particle events, EUV photons).  Point of this is that (</a:t>
            </a:r>
            <a:r>
              <a:rPr lang="en-US" baseline="0" dirty="0" err="1" smtClean="0">
                <a:ea typeface="ＭＳ Ｐゴシック" charset="0"/>
                <a:cs typeface="ＭＳ Ｐゴシック" charset="0"/>
              </a:rPr>
              <a:t>i</a:t>
            </a:r>
            <a:r>
              <a:rPr lang="en-US" baseline="0" dirty="0" smtClean="0">
                <a:ea typeface="ＭＳ Ｐゴシック" charset="0"/>
                <a:cs typeface="ＭＳ Ｐゴシック" charset="0"/>
              </a:rPr>
              <a:t>) we’ve thought through the possible processes (although we don’t know if they actually operate at Mars), (ii) we selected instruments to be able to understand these, and (iii) we anticipate that we have a robust enough payload that it can decipher whatever we see.</a:t>
            </a:r>
          </a:p>
          <a:p>
            <a:pPr eaLnBrk="1" hangingPunct="1"/>
            <a:endParaRPr lang="en-US" baseline="0" dirty="0" smtClean="0">
              <a:ea typeface="ＭＳ Ｐゴシック" charset="0"/>
              <a:cs typeface="ＭＳ Ｐゴシック" charset="0"/>
            </a:endParaRPr>
          </a:p>
        </p:txBody>
      </p:sp>
    </p:spTree>
    <p:extLst>
      <p:ext uri="{BB962C8B-B14F-4D97-AF65-F5344CB8AC3E}">
        <p14:creationId xmlns:p14="http://schemas.microsoft.com/office/powerpoint/2010/main" val="4238839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one shows one quantitative numerical model of one process, but it shows it very graphically.  It’s removal of the upper atmosphere by the solar wind.  The change halfway through shows what happens if the solar wind suddenly doubles in intensity</a:t>
            </a:r>
            <a:r>
              <a:rPr lang="en-US" baseline="0" dirty="0" smtClean="0"/>
              <a:t> (Too much going on and I haven’t been able to specifically refer to that, but wanted to let you know).</a:t>
            </a:r>
            <a:endParaRPr lang="en-US" dirty="0"/>
          </a:p>
        </p:txBody>
      </p:sp>
      <p:sp>
        <p:nvSpPr>
          <p:cNvPr id="4" name="Slide Number Placeholder 3"/>
          <p:cNvSpPr>
            <a:spLocks noGrp="1"/>
          </p:cNvSpPr>
          <p:nvPr>
            <p:ph type="sldNum" sz="quarter" idx="10"/>
          </p:nvPr>
        </p:nvSpPr>
        <p:spPr/>
        <p:txBody>
          <a:bodyPr/>
          <a:lstStyle/>
          <a:p>
            <a:pPr>
              <a:defRPr/>
            </a:pPr>
            <a:fld id="{AAAEFBB6-787B-DB4F-929E-40F292B32EA4}" type="slidenum">
              <a:rPr lang="en-US" smtClean="0"/>
              <a:pPr>
                <a:defRPr/>
              </a:pPr>
              <a:t>7</a:t>
            </a:fld>
            <a:endParaRPr lang="en-US"/>
          </a:p>
        </p:txBody>
      </p:sp>
    </p:spTree>
    <p:extLst>
      <p:ext uri="{BB962C8B-B14F-4D97-AF65-F5344CB8AC3E}">
        <p14:creationId xmlns:p14="http://schemas.microsoft.com/office/powerpoint/2010/main" val="178256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AEFBB6-787B-DB4F-929E-40F292B32EA4}" type="slidenum">
              <a:rPr lang="en-US" smtClean="0"/>
              <a:pPr>
                <a:defRPr/>
              </a:pPr>
              <a:t>8</a:t>
            </a:fld>
            <a:endParaRPr lang="en-US"/>
          </a:p>
        </p:txBody>
      </p:sp>
    </p:spTree>
    <p:extLst>
      <p:ext uri="{BB962C8B-B14F-4D97-AF65-F5344CB8AC3E}">
        <p14:creationId xmlns:p14="http://schemas.microsoft.com/office/powerpoint/2010/main" val="3209662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MAVEN instruments and spacecraft.  The “solar” instruments do other things as well, but I’ve lumped them here for simplicity on the chart</a:t>
            </a:r>
            <a:r>
              <a:rPr lang="en-US" baseline="0" dirty="0" smtClean="0"/>
              <a:t> and so that each instrument is shown only once.</a:t>
            </a:r>
            <a:endParaRPr lang="en-US" dirty="0"/>
          </a:p>
        </p:txBody>
      </p:sp>
      <p:sp>
        <p:nvSpPr>
          <p:cNvPr id="4" name="Slide Number Placeholder 3"/>
          <p:cNvSpPr>
            <a:spLocks noGrp="1"/>
          </p:cNvSpPr>
          <p:nvPr>
            <p:ph type="sldNum" sz="quarter" idx="10"/>
          </p:nvPr>
        </p:nvSpPr>
        <p:spPr/>
        <p:txBody>
          <a:bodyPr/>
          <a:lstStyle/>
          <a:p>
            <a:pPr>
              <a:defRPr/>
            </a:pPr>
            <a:fld id="{AAAEFBB6-787B-DB4F-929E-40F292B32EA4}" type="slidenum">
              <a:rPr lang="en-US" smtClean="0"/>
              <a:pPr>
                <a:defRPr/>
              </a:pPr>
              <a:t>9</a:t>
            </a:fld>
            <a:endParaRPr lang="en-US"/>
          </a:p>
        </p:txBody>
      </p:sp>
    </p:spTree>
    <p:extLst>
      <p:ext uri="{BB962C8B-B14F-4D97-AF65-F5344CB8AC3E}">
        <p14:creationId xmlns:p14="http://schemas.microsoft.com/office/powerpoint/2010/main" val="1923315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Arial" charset="0"/>
                <a:ea typeface="ＭＳ Ｐゴシック" charset="0"/>
                <a:cs typeface="ＭＳ Ｐゴシック" charset="0"/>
              </a:defRPr>
            </a:lvl1pPr>
            <a:lvl2pPr marL="37931725" indent="-37474525" defTabSz="93027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AB51CE1-BE7D-1341-AA18-8384285EE851}" type="slidenum">
              <a:rPr lang="en-US" sz="1200">
                <a:solidFill>
                  <a:prstClr val="black"/>
                </a:solidFill>
                <a:latin typeface="Eurostile" charset="0"/>
              </a:rPr>
              <a:pPr/>
              <a:t>11</a:t>
            </a:fld>
            <a:endParaRPr lang="en-US" sz="1200">
              <a:solidFill>
                <a:prstClr val="black"/>
              </a:solidFill>
              <a:latin typeface="Eurostile" charset="0"/>
            </a:endParaRPr>
          </a:p>
        </p:txBody>
      </p:sp>
      <p:sp>
        <p:nvSpPr>
          <p:cNvPr id="86019" name="Rectangle 2"/>
          <p:cNvSpPr>
            <a:spLocks noGrp="1" noRot="1" noChangeAspect="1" noChangeArrowheads="1" noTextEdit="1"/>
          </p:cNvSpPr>
          <p:nvPr>
            <p:ph type="sldImg"/>
          </p:nvPr>
        </p:nvSpPr>
        <p:spPr>
          <a:xfrm>
            <a:off x="1176338" y="693738"/>
            <a:ext cx="4637087" cy="3478212"/>
          </a:xfrm>
          <a:ln/>
        </p:spPr>
      </p:sp>
      <p:sp>
        <p:nvSpPr>
          <p:cNvPr id="86020" name="Rectangle 3"/>
          <p:cNvSpPr>
            <a:spLocks noGrp="1" noChangeArrowheads="1"/>
          </p:cNvSpPr>
          <p:nvPr>
            <p:ph type="body" idx="1"/>
          </p:nvPr>
        </p:nvSpPr>
        <p:spPr>
          <a:xfrm>
            <a:off x="931863" y="4406900"/>
            <a:ext cx="5121275" cy="4170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315" tIns="46157" rIns="92315" bIns="46157"/>
          <a:lstStyle/>
          <a:p>
            <a:pPr eaLnBrk="1" hangingPunct="1"/>
            <a:r>
              <a:rPr lang="en-US" dirty="0" smtClean="0">
                <a:ea typeface="ＭＳ Ｐゴシック" charset="0"/>
                <a:cs typeface="ＭＳ Ｐゴシック" charset="0"/>
              </a:rPr>
              <a:t>MAVEN is the first mission devoted to understanding Mars’ upper atmosphere and using this information to help solve</a:t>
            </a:r>
            <a:r>
              <a:rPr lang="en-US" baseline="0" dirty="0" smtClean="0">
                <a:ea typeface="ＭＳ Ｐゴシック" charset="0"/>
                <a:cs typeface="ＭＳ Ｐゴシック" charset="0"/>
              </a:rPr>
              <a:t> Mars’ climate mystery. It is one mission in a series devoted to exploring Mars and will contribute to the search for habitable environments on our planetary neighbor.</a:t>
            </a:r>
            <a:endParaRPr lang="en-US" dirty="0">
              <a:ea typeface="ＭＳ Ｐゴシック" charset="0"/>
              <a:cs typeface="ＭＳ Ｐゴシック" charset="0"/>
            </a:endParaRPr>
          </a:p>
        </p:txBody>
      </p:sp>
    </p:spTree>
    <p:extLst>
      <p:ext uri="{BB962C8B-B14F-4D97-AF65-F5344CB8AC3E}">
        <p14:creationId xmlns:p14="http://schemas.microsoft.com/office/powerpoint/2010/main" val="3496338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9610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xfrm>
            <a:off x="990600" y="6477000"/>
            <a:ext cx="7162800" cy="15240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2147448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20764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533400"/>
            <a:ext cx="60769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xfrm>
            <a:off x="990600" y="6477000"/>
            <a:ext cx="7162800" cy="15240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3237335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6000" y="533400"/>
            <a:ext cx="61722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524000"/>
            <a:ext cx="4076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33900" y="1524000"/>
            <a:ext cx="4076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657600"/>
            <a:ext cx="4076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33900" y="3657600"/>
            <a:ext cx="4076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xfrm>
            <a:off x="990600" y="6477000"/>
            <a:ext cx="7162800" cy="15240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78449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533400"/>
            <a:ext cx="8305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ftr" sz="quarter" idx="10"/>
          </p:nvPr>
        </p:nvSpPr>
        <p:spPr>
          <a:xfrm>
            <a:off x="990600" y="6477000"/>
            <a:ext cx="7162800" cy="15240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2915473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11799F-11E7-1D44-BF23-8BC38EAF0742}" type="slidenum">
              <a:rPr lang="en-US"/>
              <a:pPr>
                <a:defRPr/>
              </a:pPr>
              <a:t>‹#›</a:t>
            </a:fld>
            <a:endParaRPr lang="en-US"/>
          </a:p>
        </p:txBody>
      </p:sp>
    </p:spTree>
    <p:extLst>
      <p:ext uri="{BB962C8B-B14F-4D97-AF65-F5344CB8AC3E}">
        <p14:creationId xmlns:p14="http://schemas.microsoft.com/office/powerpoint/2010/main" val="1259079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F0DB87-CCB3-CA48-8FA7-479732472399}" type="slidenum">
              <a:rPr lang="en-US"/>
              <a:pPr>
                <a:defRPr/>
              </a:pPr>
              <a:t>‹#›</a:t>
            </a:fld>
            <a:endParaRPr lang="en-US"/>
          </a:p>
        </p:txBody>
      </p:sp>
    </p:spTree>
    <p:extLst>
      <p:ext uri="{BB962C8B-B14F-4D97-AF65-F5344CB8AC3E}">
        <p14:creationId xmlns:p14="http://schemas.microsoft.com/office/powerpoint/2010/main" val="3859204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C57E4D-7FD2-DE47-BE8E-7A98FCFA6902}" type="slidenum">
              <a:rPr lang="en-US"/>
              <a:pPr>
                <a:defRPr/>
              </a:pPr>
              <a:t>‹#›</a:t>
            </a:fld>
            <a:endParaRPr lang="en-US"/>
          </a:p>
        </p:txBody>
      </p:sp>
    </p:spTree>
    <p:extLst>
      <p:ext uri="{BB962C8B-B14F-4D97-AF65-F5344CB8AC3E}">
        <p14:creationId xmlns:p14="http://schemas.microsoft.com/office/powerpoint/2010/main" val="1594200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0028C4-F678-2847-841F-0B61CD8296B2}" type="slidenum">
              <a:rPr lang="en-US"/>
              <a:pPr>
                <a:defRPr/>
              </a:pPr>
              <a:t>‹#›</a:t>
            </a:fld>
            <a:endParaRPr lang="en-US"/>
          </a:p>
        </p:txBody>
      </p:sp>
    </p:spTree>
    <p:extLst>
      <p:ext uri="{BB962C8B-B14F-4D97-AF65-F5344CB8AC3E}">
        <p14:creationId xmlns:p14="http://schemas.microsoft.com/office/powerpoint/2010/main" val="791584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3D6585F-53E3-6A43-B7AE-32E065CCF202}" type="slidenum">
              <a:rPr lang="en-US"/>
              <a:pPr>
                <a:defRPr/>
              </a:pPr>
              <a:t>‹#›</a:t>
            </a:fld>
            <a:endParaRPr lang="en-US"/>
          </a:p>
        </p:txBody>
      </p:sp>
    </p:spTree>
    <p:extLst>
      <p:ext uri="{BB962C8B-B14F-4D97-AF65-F5344CB8AC3E}">
        <p14:creationId xmlns:p14="http://schemas.microsoft.com/office/powerpoint/2010/main" val="1037447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40EFD4E-E646-A345-A3AD-AB5D5B7BEB29}" type="slidenum">
              <a:rPr lang="en-US"/>
              <a:pPr>
                <a:defRPr/>
              </a:pPr>
              <a:t>‹#›</a:t>
            </a:fld>
            <a:endParaRPr lang="en-US"/>
          </a:p>
        </p:txBody>
      </p:sp>
    </p:spTree>
    <p:extLst>
      <p:ext uri="{BB962C8B-B14F-4D97-AF65-F5344CB8AC3E}">
        <p14:creationId xmlns:p14="http://schemas.microsoft.com/office/powerpoint/2010/main" val="2266325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9851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29BC3A8-A846-7F43-9DE1-8DFBB630B96C}" type="slidenum">
              <a:rPr lang="en-US"/>
              <a:pPr>
                <a:defRPr/>
              </a:pPr>
              <a:t>‹#›</a:t>
            </a:fld>
            <a:endParaRPr lang="en-US"/>
          </a:p>
        </p:txBody>
      </p:sp>
    </p:spTree>
    <p:extLst>
      <p:ext uri="{BB962C8B-B14F-4D97-AF65-F5344CB8AC3E}">
        <p14:creationId xmlns:p14="http://schemas.microsoft.com/office/powerpoint/2010/main" val="657554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559991-EDD2-7149-9A7D-6E78D453BE57}" type="slidenum">
              <a:rPr lang="en-US"/>
              <a:pPr>
                <a:defRPr/>
              </a:pPr>
              <a:t>‹#›</a:t>
            </a:fld>
            <a:endParaRPr lang="en-US"/>
          </a:p>
        </p:txBody>
      </p:sp>
    </p:spTree>
    <p:extLst>
      <p:ext uri="{BB962C8B-B14F-4D97-AF65-F5344CB8AC3E}">
        <p14:creationId xmlns:p14="http://schemas.microsoft.com/office/powerpoint/2010/main" val="382217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7E46E1-0177-5643-B36B-7A134E057149}" type="slidenum">
              <a:rPr lang="en-US"/>
              <a:pPr>
                <a:defRPr/>
              </a:pPr>
              <a:t>‹#›</a:t>
            </a:fld>
            <a:endParaRPr lang="en-US"/>
          </a:p>
        </p:txBody>
      </p:sp>
    </p:spTree>
    <p:extLst>
      <p:ext uri="{BB962C8B-B14F-4D97-AF65-F5344CB8AC3E}">
        <p14:creationId xmlns:p14="http://schemas.microsoft.com/office/powerpoint/2010/main" val="3572044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34F452-F89D-6C4E-BCC5-0E02BD53C354}" type="slidenum">
              <a:rPr lang="en-US"/>
              <a:pPr>
                <a:defRPr/>
              </a:pPr>
              <a:t>‹#›</a:t>
            </a:fld>
            <a:endParaRPr lang="en-US"/>
          </a:p>
        </p:txBody>
      </p:sp>
    </p:spTree>
    <p:extLst>
      <p:ext uri="{BB962C8B-B14F-4D97-AF65-F5344CB8AC3E}">
        <p14:creationId xmlns:p14="http://schemas.microsoft.com/office/powerpoint/2010/main" val="1218657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A5CA3B-5E26-1F43-AAEA-248871F236AD}" type="slidenum">
              <a:rPr lang="en-US"/>
              <a:pPr>
                <a:defRPr/>
              </a:pPr>
              <a:t>‹#›</a:t>
            </a:fld>
            <a:endParaRPr lang="en-US"/>
          </a:p>
        </p:txBody>
      </p:sp>
    </p:spTree>
    <p:extLst>
      <p:ext uri="{BB962C8B-B14F-4D97-AF65-F5344CB8AC3E}">
        <p14:creationId xmlns:p14="http://schemas.microsoft.com/office/powerpoint/2010/main" val="2533790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9088C9-137D-8646-8ED9-5B8783C89494}" type="slidenum">
              <a:rPr lang="en-US"/>
              <a:pPr>
                <a:defRPr/>
              </a:pPr>
              <a:t>‹#›</a:t>
            </a:fld>
            <a:endParaRPr lang="en-US"/>
          </a:p>
        </p:txBody>
      </p:sp>
    </p:spTree>
    <p:extLst>
      <p:ext uri="{BB962C8B-B14F-4D97-AF65-F5344CB8AC3E}">
        <p14:creationId xmlns:p14="http://schemas.microsoft.com/office/powerpoint/2010/main" val="2344638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6F31D0-3121-D441-AD10-DD0AE04EAC13}" type="slidenum">
              <a:rPr lang="en-US"/>
              <a:pPr>
                <a:defRPr/>
              </a:pPr>
              <a:t>‹#›</a:t>
            </a:fld>
            <a:endParaRPr lang="en-US"/>
          </a:p>
        </p:txBody>
      </p:sp>
    </p:spTree>
    <p:extLst>
      <p:ext uri="{BB962C8B-B14F-4D97-AF65-F5344CB8AC3E}">
        <p14:creationId xmlns:p14="http://schemas.microsoft.com/office/powerpoint/2010/main" val="1629680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7E5300-C4A5-1442-B0FA-F64557C1848D}" type="slidenum">
              <a:rPr lang="en-US"/>
              <a:pPr>
                <a:defRPr/>
              </a:pPr>
              <a:t>‹#›</a:t>
            </a:fld>
            <a:endParaRPr lang="en-US"/>
          </a:p>
        </p:txBody>
      </p:sp>
    </p:spTree>
    <p:extLst>
      <p:ext uri="{BB962C8B-B14F-4D97-AF65-F5344CB8AC3E}">
        <p14:creationId xmlns:p14="http://schemas.microsoft.com/office/powerpoint/2010/main" val="4642436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E9B4CC-B978-5C48-BCA1-6C1AB22A5CB2}" type="slidenum">
              <a:rPr lang="en-US"/>
              <a:pPr>
                <a:defRPr/>
              </a:pPr>
              <a:t>‹#›</a:t>
            </a:fld>
            <a:endParaRPr lang="en-US"/>
          </a:p>
        </p:txBody>
      </p:sp>
    </p:spTree>
    <p:extLst>
      <p:ext uri="{BB962C8B-B14F-4D97-AF65-F5344CB8AC3E}">
        <p14:creationId xmlns:p14="http://schemas.microsoft.com/office/powerpoint/2010/main" val="1678107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F61B2F8-9D72-9D4A-946A-D88C0BAD5F6B}" type="slidenum">
              <a:rPr lang="en-US"/>
              <a:pPr>
                <a:defRPr/>
              </a:pPr>
              <a:t>‹#›</a:t>
            </a:fld>
            <a:endParaRPr lang="en-US"/>
          </a:p>
        </p:txBody>
      </p:sp>
    </p:spTree>
    <p:extLst>
      <p:ext uri="{BB962C8B-B14F-4D97-AF65-F5344CB8AC3E}">
        <p14:creationId xmlns:p14="http://schemas.microsoft.com/office/powerpoint/2010/main" val="2760229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71613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03F3AEA-1230-9E48-8FCC-F35D66BE4C83}" type="slidenum">
              <a:rPr lang="en-US"/>
              <a:pPr>
                <a:defRPr/>
              </a:pPr>
              <a:t>‹#›</a:t>
            </a:fld>
            <a:endParaRPr lang="en-US"/>
          </a:p>
        </p:txBody>
      </p:sp>
    </p:spTree>
    <p:extLst>
      <p:ext uri="{BB962C8B-B14F-4D97-AF65-F5344CB8AC3E}">
        <p14:creationId xmlns:p14="http://schemas.microsoft.com/office/powerpoint/2010/main" val="40356654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DB6EAB0-6C76-AC45-A3A4-6C2A1F42F3FC}" type="slidenum">
              <a:rPr lang="en-US"/>
              <a:pPr>
                <a:defRPr/>
              </a:pPr>
              <a:t>‹#›</a:t>
            </a:fld>
            <a:endParaRPr lang="en-US"/>
          </a:p>
        </p:txBody>
      </p:sp>
    </p:spTree>
    <p:extLst>
      <p:ext uri="{BB962C8B-B14F-4D97-AF65-F5344CB8AC3E}">
        <p14:creationId xmlns:p14="http://schemas.microsoft.com/office/powerpoint/2010/main" val="36316908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B1C9B9-ABCF-EC49-B41D-C34EAEA03DC0}" type="slidenum">
              <a:rPr lang="en-US"/>
              <a:pPr>
                <a:defRPr/>
              </a:pPr>
              <a:t>‹#›</a:t>
            </a:fld>
            <a:endParaRPr lang="en-US"/>
          </a:p>
        </p:txBody>
      </p:sp>
    </p:spTree>
    <p:extLst>
      <p:ext uri="{BB962C8B-B14F-4D97-AF65-F5344CB8AC3E}">
        <p14:creationId xmlns:p14="http://schemas.microsoft.com/office/powerpoint/2010/main" val="3027608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5FBEE9-3386-3A4C-BC6E-43E0E11DA9AE}" type="slidenum">
              <a:rPr lang="en-US"/>
              <a:pPr>
                <a:defRPr/>
              </a:pPr>
              <a:t>‹#›</a:t>
            </a:fld>
            <a:endParaRPr lang="en-US"/>
          </a:p>
        </p:txBody>
      </p:sp>
    </p:spTree>
    <p:extLst>
      <p:ext uri="{BB962C8B-B14F-4D97-AF65-F5344CB8AC3E}">
        <p14:creationId xmlns:p14="http://schemas.microsoft.com/office/powerpoint/2010/main" val="753397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CFA42C-2501-554D-ABEC-BE7F9C07A640}" type="slidenum">
              <a:rPr lang="en-US"/>
              <a:pPr>
                <a:defRPr/>
              </a:pPr>
              <a:t>‹#›</a:t>
            </a:fld>
            <a:endParaRPr lang="en-US"/>
          </a:p>
        </p:txBody>
      </p:sp>
    </p:spTree>
    <p:extLst>
      <p:ext uri="{BB962C8B-B14F-4D97-AF65-F5344CB8AC3E}">
        <p14:creationId xmlns:p14="http://schemas.microsoft.com/office/powerpoint/2010/main" val="40927791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6803B5-6346-2745-8A75-0DD9E2A64776}" type="slidenum">
              <a:rPr lang="en-US"/>
              <a:pPr>
                <a:defRPr/>
              </a:pPr>
              <a:t>‹#›</a:t>
            </a:fld>
            <a:endParaRPr lang="en-US"/>
          </a:p>
        </p:txBody>
      </p:sp>
    </p:spTree>
    <p:extLst>
      <p:ext uri="{BB962C8B-B14F-4D97-AF65-F5344CB8AC3E}">
        <p14:creationId xmlns:p14="http://schemas.microsoft.com/office/powerpoint/2010/main" val="29614290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D7FC52-ED68-C847-A747-BB586FAE23F2}" type="slidenum">
              <a:rPr lang="en-US"/>
              <a:pPr>
                <a:defRPr/>
              </a:pPr>
              <a:t>‹#›</a:t>
            </a:fld>
            <a:endParaRPr lang="en-US"/>
          </a:p>
        </p:txBody>
      </p:sp>
    </p:spTree>
    <p:extLst>
      <p:ext uri="{BB962C8B-B14F-4D97-AF65-F5344CB8AC3E}">
        <p14:creationId xmlns:p14="http://schemas.microsoft.com/office/powerpoint/2010/main" val="24013396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1988AA-0B49-FB43-8094-33EE67FAC795}" type="slidenum">
              <a:rPr lang="en-US"/>
              <a:pPr>
                <a:defRPr/>
              </a:pPr>
              <a:t>‹#›</a:t>
            </a:fld>
            <a:endParaRPr lang="en-US"/>
          </a:p>
        </p:txBody>
      </p:sp>
    </p:spTree>
    <p:extLst>
      <p:ext uri="{BB962C8B-B14F-4D97-AF65-F5344CB8AC3E}">
        <p14:creationId xmlns:p14="http://schemas.microsoft.com/office/powerpoint/2010/main" val="29550988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00883C-FE4E-394D-BBB7-24A3DF3D0578}" type="slidenum">
              <a:rPr lang="en-US"/>
              <a:pPr>
                <a:defRPr/>
              </a:pPr>
              <a:t>‹#›</a:t>
            </a:fld>
            <a:endParaRPr lang="en-US"/>
          </a:p>
        </p:txBody>
      </p:sp>
    </p:spTree>
    <p:extLst>
      <p:ext uri="{BB962C8B-B14F-4D97-AF65-F5344CB8AC3E}">
        <p14:creationId xmlns:p14="http://schemas.microsoft.com/office/powerpoint/2010/main" val="3355367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61BD0D-A378-A149-8C78-1446304E2396}" type="slidenum">
              <a:rPr lang="en-US"/>
              <a:pPr>
                <a:defRPr/>
              </a:pPr>
              <a:t>‹#›</a:t>
            </a:fld>
            <a:endParaRPr lang="en-US"/>
          </a:p>
        </p:txBody>
      </p:sp>
    </p:spTree>
    <p:extLst>
      <p:ext uri="{BB962C8B-B14F-4D97-AF65-F5344CB8AC3E}">
        <p14:creationId xmlns:p14="http://schemas.microsoft.com/office/powerpoint/2010/main" val="3453410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24000"/>
            <a:ext cx="4076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524000"/>
            <a:ext cx="4076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25788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CC30AD7-A842-9440-8B50-59CC41720979}" type="slidenum">
              <a:rPr lang="en-US"/>
              <a:pPr>
                <a:defRPr/>
              </a:pPr>
              <a:t>‹#›</a:t>
            </a:fld>
            <a:endParaRPr lang="en-US"/>
          </a:p>
        </p:txBody>
      </p:sp>
    </p:spTree>
    <p:extLst>
      <p:ext uri="{BB962C8B-B14F-4D97-AF65-F5344CB8AC3E}">
        <p14:creationId xmlns:p14="http://schemas.microsoft.com/office/powerpoint/2010/main" val="22656954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F2756F8-34DD-5841-AFA2-BDE30E0061AB}" type="slidenum">
              <a:rPr lang="en-US"/>
              <a:pPr>
                <a:defRPr/>
              </a:pPr>
              <a:t>‹#›</a:t>
            </a:fld>
            <a:endParaRPr lang="en-US"/>
          </a:p>
        </p:txBody>
      </p:sp>
    </p:spTree>
    <p:extLst>
      <p:ext uri="{BB962C8B-B14F-4D97-AF65-F5344CB8AC3E}">
        <p14:creationId xmlns:p14="http://schemas.microsoft.com/office/powerpoint/2010/main" val="12292642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7C12FDC-A8E7-944A-9E47-35EC8E5143F9}" type="slidenum">
              <a:rPr lang="en-US"/>
              <a:pPr>
                <a:defRPr/>
              </a:pPr>
              <a:t>‹#›</a:t>
            </a:fld>
            <a:endParaRPr lang="en-US"/>
          </a:p>
        </p:txBody>
      </p:sp>
    </p:spTree>
    <p:extLst>
      <p:ext uri="{BB962C8B-B14F-4D97-AF65-F5344CB8AC3E}">
        <p14:creationId xmlns:p14="http://schemas.microsoft.com/office/powerpoint/2010/main" val="37146700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747567-4B6C-B942-8AAA-FA2A7482E4F6}" type="slidenum">
              <a:rPr lang="en-US"/>
              <a:pPr>
                <a:defRPr/>
              </a:pPr>
              <a:t>‹#›</a:t>
            </a:fld>
            <a:endParaRPr lang="en-US"/>
          </a:p>
        </p:txBody>
      </p:sp>
    </p:spTree>
    <p:extLst>
      <p:ext uri="{BB962C8B-B14F-4D97-AF65-F5344CB8AC3E}">
        <p14:creationId xmlns:p14="http://schemas.microsoft.com/office/powerpoint/2010/main" val="2468733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3F58BA-E671-1942-96F0-C18A05185C8F}" type="slidenum">
              <a:rPr lang="en-US"/>
              <a:pPr>
                <a:defRPr/>
              </a:pPr>
              <a:t>‹#›</a:t>
            </a:fld>
            <a:endParaRPr lang="en-US"/>
          </a:p>
        </p:txBody>
      </p:sp>
    </p:spTree>
    <p:extLst>
      <p:ext uri="{BB962C8B-B14F-4D97-AF65-F5344CB8AC3E}">
        <p14:creationId xmlns:p14="http://schemas.microsoft.com/office/powerpoint/2010/main" val="5657088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D401D5-27FA-2849-99E9-AFEFA32CEA54}" type="slidenum">
              <a:rPr lang="en-US"/>
              <a:pPr>
                <a:defRPr/>
              </a:pPr>
              <a:t>‹#›</a:t>
            </a:fld>
            <a:endParaRPr lang="en-US"/>
          </a:p>
        </p:txBody>
      </p:sp>
    </p:spTree>
    <p:extLst>
      <p:ext uri="{BB962C8B-B14F-4D97-AF65-F5344CB8AC3E}">
        <p14:creationId xmlns:p14="http://schemas.microsoft.com/office/powerpoint/2010/main" val="14709920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EA2332-6ECB-D746-B0CB-B494CE6F5D2B}" type="slidenum">
              <a:rPr lang="en-US"/>
              <a:pPr>
                <a:defRPr/>
              </a:pPr>
              <a:t>‹#›</a:t>
            </a:fld>
            <a:endParaRPr lang="en-US"/>
          </a:p>
        </p:txBody>
      </p:sp>
    </p:spTree>
    <p:extLst>
      <p:ext uri="{BB962C8B-B14F-4D97-AF65-F5344CB8AC3E}">
        <p14:creationId xmlns:p14="http://schemas.microsoft.com/office/powerpoint/2010/main" val="31002629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E64FE4EA-722C-FC48-9C27-48235F0A3876}" type="datetimeFigureOut">
              <a:rPr lang="en-US"/>
              <a:pPr>
                <a:defRPr/>
              </a:pPr>
              <a:t>7/18/14</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15B88AC-B4D5-DD44-80AF-F60DDC10B89B}" type="slidenum">
              <a:rPr lang="en-US"/>
              <a:pPr>
                <a:defRPr/>
              </a:pPr>
              <a:t>‹#›</a:t>
            </a:fld>
            <a:endParaRPr lang="en-US"/>
          </a:p>
        </p:txBody>
      </p:sp>
    </p:spTree>
    <p:extLst>
      <p:ext uri="{BB962C8B-B14F-4D97-AF65-F5344CB8AC3E}">
        <p14:creationId xmlns:p14="http://schemas.microsoft.com/office/powerpoint/2010/main" val="33955751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2B83BE0-1733-1B46-8FDF-4C93048C1CFF}" type="datetimeFigureOut">
              <a:rPr lang="en-US"/>
              <a:pPr>
                <a:defRPr/>
              </a:pPr>
              <a:t>7/18/14</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E9D2318B-8D5C-CD4A-B5CE-4C6528349D12}" type="slidenum">
              <a:rPr lang="en-US"/>
              <a:pPr>
                <a:defRPr/>
              </a:pPr>
              <a:t>‹#›</a:t>
            </a:fld>
            <a:endParaRPr lang="en-US"/>
          </a:p>
        </p:txBody>
      </p:sp>
    </p:spTree>
    <p:extLst>
      <p:ext uri="{BB962C8B-B14F-4D97-AF65-F5344CB8AC3E}">
        <p14:creationId xmlns:p14="http://schemas.microsoft.com/office/powerpoint/2010/main" val="31580683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7B70BB32-A78F-EE4A-B53D-CEE57547F2A5}" type="datetimeFigureOut">
              <a:rPr lang="en-US"/>
              <a:pPr>
                <a:defRPr/>
              </a:pPr>
              <a:t>7/18/14</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5DC83E7-A69E-AF48-8207-8C1D56AFB34D}" type="slidenum">
              <a:rPr lang="en-US"/>
              <a:pPr>
                <a:defRPr/>
              </a:pPr>
              <a:t>‹#›</a:t>
            </a:fld>
            <a:endParaRPr lang="en-US"/>
          </a:p>
        </p:txBody>
      </p:sp>
    </p:spTree>
    <p:extLst>
      <p:ext uri="{BB962C8B-B14F-4D97-AF65-F5344CB8AC3E}">
        <p14:creationId xmlns:p14="http://schemas.microsoft.com/office/powerpoint/2010/main" val="198461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xfrm>
            <a:off x="990600" y="6477000"/>
            <a:ext cx="7162800" cy="15240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35724461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F868B2F1-196B-294E-9080-58ADD6791857}" type="datetimeFigureOut">
              <a:rPr lang="en-US"/>
              <a:pPr>
                <a:defRPr/>
              </a:pPr>
              <a:t>7/18/14</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B8ED5809-6AF6-0E45-9454-D0029F80ED5A}" type="slidenum">
              <a:rPr lang="en-US"/>
              <a:pPr>
                <a:defRPr/>
              </a:pPr>
              <a:t>‹#›</a:t>
            </a:fld>
            <a:endParaRPr lang="en-US"/>
          </a:p>
        </p:txBody>
      </p:sp>
    </p:spTree>
    <p:extLst>
      <p:ext uri="{BB962C8B-B14F-4D97-AF65-F5344CB8AC3E}">
        <p14:creationId xmlns:p14="http://schemas.microsoft.com/office/powerpoint/2010/main" val="1013406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63300A36-4DFE-8E49-BE6F-AC4D2F77C5A9}" type="datetimeFigureOut">
              <a:rPr lang="en-US"/>
              <a:pPr>
                <a:defRPr/>
              </a:pPr>
              <a:t>7/18/14</a:t>
            </a:fld>
            <a:endParaRPr lang="en-US"/>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93DA6523-20F3-C340-9F2F-BD7B35AFD386}" type="slidenum">
              <a:rPr lang="en-US"/>
              <a:pPr>
                <a:defRPr/>
              </a:pPr>
              <a:t>‹#›</a:t>
            </a:fld>
            <a:endParaRPr lang="en-US"/>
          </a:p>
        </p:txBody>
      </p:sp>
    </p:spTree>
    <p:extLst>
      <p:ext uri="{BB962C8B-B14F-4D97-AF65-F5344CB8AC3E}">
        <p14:creationId xmlns:p14="http://schemas.microsoft.com/office/powerpoint/2010/main" val="41584809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FE4DAD7-3EFC-0A45-9988-DCF445E94998}" type="datetimeFigureOut">
              <a:rPr lang="en-US"/>
              <a:pPr>
                <a:defRPr/>
              </a:pPr>
              <a:t>7/18/14</a:t>
            </a:fld>
            <a:endParaRPr lang="en-US"/>
          </a:p>
        </p:txBody>
      </p:sp>
      <p:sp>
        <p:nvSpPr>
          <p:cNvPr id="4" name="Footer Placeholder 3"/>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0A53C40-BDDD-D64C-908E-0CF30D48F48C}" type="slidenum">
              <a:rPr lang="en-US"/>
              <a:pPr>
                <a:defRPr/>
              </a:pPr>
              <a:t>‹#›</a:t>
            </a:fld>
            <a:endParaRPr lang="en-US"/>
          </a:p>
        </p:txBody>
      </p:sp>
    </p:spTree>
    <p:extLst>
      <p:ext uri="{BB962C8B-B14F-4D97-AF65-F5344CB8AC3E}">
        <p14:creationId xmlns:p14="http://schemas.microsoft.com/office/powerpoint/2010/main" val="34192826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F07C1565-B3C4-BB44-9062-763109D57245}" type="datetimeFigureOut">
              <a:rPr lang="en-US"/>
              <a:pPr>
                <a:defRPr/>
              </a:pPr>
              <a:t>7/18/14</a:t>
            </a:fld>
            <a:endParaRPr lang="en-US"/>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9244C697-29A5-3B46-BABD-950AB0C04BFB}" type="slidenum">
              <a:rPr lang="en-US"/>
              <a:pPr>
                <a:defRPr/>
              </a:pPr>
              <a:t>‹#›</a:t>
            </a:fld>
            <a:endParaRPr lang="en-US"/>
          </a:p>
        </p:txBody>
      </p:sp>
    </p:spTree>
    <p:extLst>
      <p:ext uri="{BB962C8B-B14F-4D97-AF65-F5344CB8AC3E}">
        <p14:creationId xmlns:p14="http://schemas.microsoft.com/office/powerpoint/2010/main" val="23796904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EBFA9F72-FB69-4F4E-A3BC-77946786B9B4}" type="datetimeFigureOut">
              <a:rPr lang="en-US"/>
              <a:pPr>
                <a:defRPr/>
              </a:pPr>
              <a:t>7/18/14</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6FBE9345-0227-3247-B1F0-B98380282AE5}" type="slidenum">
              <a:rPr lang="en-US"/>
              <a:pPr>
                <a:defRPr/>
              </a:pPr>
              <a:t>‹#›</a:t>
            </a:fld>
            <a:endParaRPr lang="en-US"/>
          </a:p>
        </p:txBody>
      </p:sp>
    </p:spTree>
    <p:extLst>
      <p:ext uri="{BB962C8B-B14F-4D97-AF65-F5344CB8AC3E}">
        <p14:creationId xmlns:p14="http://schemas.microsoft.com/office/powerpoint/2010/main" val="35453430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EC04D42B-2D02-374C-95A8-BE968EE2EB9B}" type="datetimeFigureOut">
              <a:rPr lang="en-US"/>
              <a:pPr>
                <a:defRPr/>
              </a:pPr>
              <a:t>7/18/14</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64C64BD-8A41-3B4F-9964-B83769F3E384}" type="slidenum">
              <a:rPr lang="en-US"/>
              <a:pPr>
                <a:defRPr/>
              </a:pPr>
              <a:t>‹#›</a:t>
            </a:fld>
            <a:endParaRPr lang="en-US"/>
          </a:p>
        </p:txBody>
      </p:sp>
    </p:spTree>
    <p:extLst>
      <p:ext uri="{BB962C8B-B14F-4D97-AF65-F5344CB8AC3E}">
        <p14:creationId xmlns:p14="http://schemas.microsoft.com/office/powerpoint/2010/main" val="26484123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A0FB301E-F0F9-CA42-9D26-396FEA14A44C}" type="datetimeFigureOut">
              <a:rPr lang="en-US"/>
              <a:pPr>
                <a:defRPr/>
              </a:pPr>
              <a:t>7/18/14</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4F43A89-CF7C-624D-B59F-787E5456A276}" type="slidenum">
              <a:rPr lang="en-US"/>
              <a:pPr>
                <a:defRPr/>
              </a:pPr>
              <a:t>‹#›</a:t>
            </a:fld>
            <a:endParaRPr lang="en-US"/>
          </a:p>
        </p:txBody>
      </p:sp>
    </p:spTree>
    <p:extLst>
      <p:ext uri="{BB962C8B-B14F-4D97-AF65-F5344CB8AC3E}">
        <p14:creationId xmlns:p14="http://schemas.microsoft.com/office/powerpoint/2010/main" val="18791585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ECCDFE71-A34D-714A-BCC8-99E56450E254}" type="datetimeFigureOut">
              <a:rPr lang="en-US"/>
              <a:pPr>
                <a:defRPr/>
              </a:pPr>
              <a:t>7/18/14</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F62A765C-9136-F548-9924-48937AC206AF}" type="slidenum">
              <a:rPr lang="en-US"/>
              <a:pPr>
                <a:defRPr/>
              </a:pPr>
              <a:t>‹#›</a:t>
            </a:fld>
            <a:endParaRPr lang="en-US"/>
          </a:p>
        </p:txBody>
      </p:sp>
    </p:spTree>
    <p:extLst>
      <p:ext uri="{BB962C8B-B14F-4D97-AF65-F5344CB8AC3E}">
        <p14:creationId xmlns:p14="http://schemas.microsoft.com/office/powerpoint/2010/main" val="36146531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3043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3809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xfrm>
            <a:off x="990600" y="6477000"/>
            <a:ext cx="7162800" cy="15240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550545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695808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24000"/>
            <a:ext cx="4076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524000"/>
            <a:ext cx="4076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22020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xfrm>
            <a:off x="990600" y="6477000"/>
            <a:ext cx="7162800" cy="152400"/>
          </a:xfrm>
          <a:prstGeom prst="rect">
            <a:avLst/>
          </a:prstGeom>
        </p:spPr>
        <p:txBody>
          <a:bodyPr/>
          <a:lstStyle>
            <a:lvl1pPr>
              <a:defRPr>
                <a:ea typeface="ＭＳ Ｐゴシック" charset="-128"/>
                <a:cs typeface="ＭＳ Ｐゴシック" charset="-128"/>
              </a:defRPr>
            </a:lvl1pPr>
          </a:lstStyle>
          <a:p>
            <a:pPr>
              <a:defRPr/>
            </a:pPr>
            <a:r>
              <a:rPr lang="en-US">
                <a:solidFill>
                  <a:srgbClr val="000000"/>
                </a:solidFill>
              </a:rPr>
              <a:t>CU/LASP, GSFC, UCB/SSL, LM, JPL</a:t>
            </a:r>
          </a:p>
        </p:txBody>
      </p:sp>
    </p:spTree>
    <p:extLst>
      <p:ext uri="{BB962C8B-B14F-4D97-AF65-F5344CB8AC3E}">
        <p14:creationId xmlns:p14="http://schemas.microsoft.com/office/powerpoint/2010/main" val="29494313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xfrm>
            <a:off x="990600" y="6477000"/>
            <a:ext cx="7162800" cy="152400"/>
          </a:xfrm>
          <a:prstGeom prst="rect">
            <a:avLst/>
          </a:prstGeom>
        </p:spPr>
        <p:txBody>
          <a:bodyPr/>
          <a:lstStyle>
            <a:lvl1pPr>
              <a:defRPr>
                <a:ea typeface="ＭＳ Ｐゴシック" charset="-128"/>
                <a:cs typeface="ＭＳ Ｐゴシック" charset="-128"/>
              </a:defRPr>
            </a:lvl1pPr>
          </a:lstStyle>
          <a:p>
            <a:pPr>
              <a:defRPr/>
            </a:pPr>
            <a:r>
              <a:rPr lang="en-US">
                <a:solidFill>
                  <a:srgbClr val="000000"/>
                </a:solidFill>
              </a:rPr>
              <a:t>CU/LASP, GSFC, UCB/SSL, LM, JPL</a:t>
            </a:r>
          </a:p>
        </p:txBody>
      </p:sp>
    </p:spTree>
    <p:extLst>
      <p:ext uri="{BB962C8B-B14F-4D97-AF65-F5344CB8AC3E}">
        <p14:creationId xmlns:p14="http://schemas.microsoft.com/office/powerpoint/2010/main" val="41963546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xfrm>
            <a:off x="990600" y="6477000"/>
            <a:ext cx="7162800" cy="152400"/>
          </a:xfrm>
          <a:prstGeom prst="rect">
            <a:avLst/>
          </a:prstGeom>
        </p:spPr>
        <p:txBody>
          <a:bodyPr/>
          <a:lstStyle>
            <a:lvl1pPr>
              <a:defRPr>
                <a:ea typeface="ＭＳ Ｐゴシック" charset="-128"/>
                <a:cs typeface="ＭＳ Ｐゴシック" charset="-128"/>
              </a:defRPr>
            </a:lvl1pPr>
          </a:lstStyle>
          <a:p>
            <a:pPr>
              <a:defRPr/>
            </a:pPr>
            <a:r>
              <a:rPr lang="en-US">
                <a:solidFill>
                  <a:srgbClr val="000000"/>
                </a:solidFill>
              </a:rPr>
              <a:t>CU/LASP, GSFC, UCB/SSL, LM, JPL</a:t>
            </a:r>
          </a:p>
        </p:txBody>
      </p:sp>
    </p:spTree>
    <p:extLst>
      <p:ext uri="{BB962C8B-B14F-4D97-AF65-F5344CB8AC3E}">
        <p14:creationId xmlns:p14="http://schemas.microsoft.com/office/powerpoint/2010/main" val="15642601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xfrm>
            <a:off x="990600" y="6477000"/>
            <a:ext cx="7162800" cy="152400"/>
          </a:xfrm>
          <a:prstGeom prst="rect">
            <a:avLst/>
          </a:prstGeom>
        </p:spPr>
        <p:txBody>
          <a:bodyPr/>
          <a:lstStyle>
            <a:lvl1pPr>
              <a:defRPr>
                <a:ea typeface="ＭＳ Ｐゴシック" charset="-128"/>
                <a:cs typeface="ＭＳ Ｐゴシック" charset="-128"/>
              </a:defRPr>
            </a:lvl1pPr>
          </a:lstStyle>
          <a:p>
            <a:pPr>
              <a:defRPr/>
            </a:pPr>
            <a:r>
              <a:rPr lang="en-US">
                <a:solidFill>
                  <a:srgbClr val="000000"/>
                </a:solidFill>
              </a:rPr>
              <a:t>CU/LASP, GSFC, UCB/SSL, LM, JPL</a:t>
            </a:r>
          </a:p>
        </p:txBody>
      </p:sp>
    </p:spTree>
    <p:extLst>
      <p:ext uri="{BB962C8B-B14F-4D97-AF65-F5344CB8AC3E}">
        <p14:creationId xmlns:p14="http://schemas.microsoft.com/office/powerpoint/2010/main" val="30175698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xfrm>
            <a:off x="990600" y="6477000"/>
            <a:ext cx="7162800" cy="152400"/>
          </a:xfrm>
          <a:prstGeom prst="rect">
            <a:avLst/>
          </a:prstGeom>
        </p:spPr>
        <p:txBody>
          <a:bodyPr/>
          <a:lstStyle>
            <a:lvl1pPr>
              <a:defRPr>
                <a:ea typeface="ＭＳ Ｐゴシック" charset="-128"/>
                <a:cs typeface="ＭＳ Ｐゴシック" charset="-128"/>
              </a:defRPr>
            </a:lvl1pPr>
          </a:lstStyle>
          <a:p>
            <a:pPr>
              <a:defRPr/>
            </a:pPr>
            <a:r>
              <a:rPr lang="en-US">
                <a:solidFill>
                  <a:srgbClr val="000000"/>
                </a:solidFill>
              </a:rPr>
              <a:t>CU/LASP, GSFC, UCB/SSL, LM, JPL</a:t>
            </a:r>
          </a:p>
        </p:txBody>
      </p:sp>
    </p:spTree>
    <p:extLst>
      <p:ext uri="{BB962C8B-B14F-4D97-AF65-F5344CB8AC3E}">
        <p14:creationId xmlns:p14="http://schemas.microsoft.com/office/powerpoint/2010/main" val="23712695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xfrm>
            <a:off x="990600" y="6477000"/>
            <a:ext cx="7162800" cy="152400"/>
          </a:xfrm>
          <a:prstGeom prst="rect">
            <a:avLst/>
          </a:prstGeom>
        </p:spPr>
        <p:txBody>
          <a:bodyPr/>
          <a:lstStyle>
            <a:lvl1pPr>
              <a:defRPr>
                <a:ea typeface="ＭＳ Ｐゴシック" charset="-128"/>
                <a:cs typeface="ＭＳ Ｐゴシック" charset="-128"/>
              </a:defRPr>
            </a:lvl1pPr>
          </a:lstStyle>
          <a:p>
            <a:pPr>
              <a:defRPr/>
            </a:pPr>
            <a:r>
              <a:rPr lang="en-US">
                <a:solidFill>
                  <a:srgbClr val="000000"/>
                </a:solidFill>
              </a:rPr>
              <a:t>CU/LASP, GSFC, UCB/SSL, LM, JPL</a:t>
            </a:r>
          </a:p>
        </p:txBody>
      </p:sp>
    </p:spTree>
    <p:extLst>
      <p:ext uri="{BB962C8B-B14F-4D97-AF65-F5344CB8AC3E}">
        <p14:creationId xmlns:p14="http://schemas.microsoft.com/office/powerpoint/2010/main" val="15116777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20764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533400"/>
            <a:ext cx="60769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xfrm>
            <a:off x="990600" y="6477000"/>
            <a:ext cx="7162800" cy="152400"/>
          </a:xfrm>
          <a:prstGeom prst="rect">
            <a:avLst/>
          </a:prstGeom>
        </p:spPr>
        <p:txBody>
          <a:bodyPr/>
          <a:lstStyle>
            <a:lvl1pPr>
              <a:defRPr>
                <a:ea typeface="ＭＳ Ｐゴシック" charset="-128"/>
                <a:cs typeface="ＭＳ Ｐゴシック" charset="-128"/>
              </a:defRPr>
            </a:lvl1pPr>
          </a:lstStyle>
          <a:p>
            <a:pPr>
              <a:defRPr/>
            </a:pPr>
            <a:r>
              <a:rPr lang="en-US">
                <a:solidFill>
                  <a:srgbClr val="000000"/>
                </a:solidFill>
              </a:rPr>
              <a:t>CU/LASP, GSFC, UCB/SSL, LM, JPL</a:t>
            </a:r>
          </a:p>
        </p:txBody>
      </p:sp>
    </p:spTree>
    <p:extLst>
      <p:ext uri="{BB962C8B-B14F-4D97-AF65-F5344CB8AC3E}">
        <p14:creationId xmlns:p14="http://schemas.microsoft.com/office/powerpoint/2010/main" val="12172497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6000" y="533400"/>
            <a:ext cx="61722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524000"/>
            <a:ext cx="4076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33900" y="1524000"/>
            <a:ext cx="4076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657600"/>
            <a:ext cx="4076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33900" y="3657600"/>
            <a:ext cx="4076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xfrm>
            <a:off x="990600" y="6477000"/>
            <a:ext cx="7162800" cy="152400"/>
          </a:xfrm>
          <a:prstGeom prst="rect">
            <a:avLst/>
          </a:prstGeom>
        </p:spPr>
        <p:txBody>
          <a:bodyPr/>
          <a:lstStyle>
            <a:lvl1pPr>
              <a:defRPr>
                <a:ea typeface="ＭＳ Ｐゴシック" charset="-128"/>
                <a:cs typeface="ＭＳ Ｐゴシック" charset="-128"/>
              </a:defRPr>
            </a:lvl1pPr>
          </a:lstStyle>
          <a:p>
            <a:pPr>
              <a:defRPr/>
            </a:pPr>
            <a:r>
              <a:rPr lang="en-US">
                <a:solidFill>
                  <a:srgbClr val="000000"/>
                </a:solidFill>
              </a:rPr>
              <a:t>CU/LASP, GSFC, UCB/SSL, LM, JPL</a:t>
            </a:r>
          </a:p>
        </p:txBody>
      </p:sp>
    </p:spTree>
    <p:extLst>
      <p:ext uri="{BB962C8B-B14F-4D97-AF65-F5344CB8AC3E}">
        <p14:creationId xmlns:p14="http://schemas.microsoft.com/office/powerpoint/2010/main" val="2714485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xfrm>
            <a:off x="990600" y="6477000"/>
            <a:ext cx="7162800" cy="15240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21606008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533400"/>
            <a:ext cx="8305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ftr" sz="quarter" idx="10"/>
          </p:nvPr>
        </p:nvSpPr>
        <p:spPr>
          <a:xfrm>
            <a:off x="990600" y="6477000"/>
            <a:ext cx="7162800" cy="152400"/>
          </a:xfrm>
          <a:prstGeom prst="rect">
            <a:avLst/>
          </a:prstGeom>
        </p:spPr>
        <p:txBody>
          <a:bodyPr/>
          <a:lstStyle>
            <a:lvl1pPr>
              <a:defRPr>
                <a:ea typeface="ＭＳ Ｐゴシック" charset="-128"/>
                <a:cs typeface="ＭＳ Ｐゴシック" charset="-128"/>
              </a:defRPr>
            </a:lvl1pPr>
          </a:lstStyle>
          <a:p>
            <a:pPr>
              <a:defRPr/>
            </a:pPr>
            <a:r>
              <a:rPr lang="en-US">
                <a:solidFill>
                  <a:srgbClr val="000000"/>
                </a:solidFill>
              </a:rPr>
              <a:t>CU/LASP, GSFC, UCB/SSL, LM, JPL</a:t>
            </a:r>
          </a:p>
        </p:txBody>
      </p:sp>
    </p:spTree>
    <p:extLst>
      <p:ext uri="{BB962C8B-B14F-4D97-AF65-F5344CB8AC3E}">
        <p14:creationId xmlns:p14="http://schemas.microsoft.com/office/powerpoint/2010/main" val="40701018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212492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48681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763933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24000"/>
            <a:ext cx="4076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524000"/>
            <a:ext cx="4076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62902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xfrm>
            <a:off x="990600" y="6477000"/>
            <a:ext cx="7162800" cy="152400"/>
          </a:xfrm>
          <a:prstGeom prst="rect">
            <a:avLst/>
          </a:prstGeom>
        </p:spPr>
        <p:txBody>
          <a:bodyPr/>
          <a:lstStyle>
            <a:lvl1pPr>
              <a:defRPr>
                <a:ea typeface="ＭＳ Ｐゴシック" charset="-128"/>
                <a:cs typeface="ＭＳ Ｐゴシック" charset="-128"/>
              </a:defRPr>
            </a:lvl1pPr>
          </a:lstStyle>
          <a:p>
            <a:pPr>
              <a:defRPr/>
            </a:pPr>
            <a:r>
              <a:rPr lang="en-US">
                <a:solidFill>
                  <a:srgbClr val="000000"/>
                </a:solidFill>
              </a:rPr>
              <a:t>CU/LASP, GSFC, UCB/SSL, LM, JPL</a:t>
            </a:r>
          </a:p>
        </p:txBody>
      </p:sp>
    </p:spTree>
    <p:extLst>
      <p:ext uri="{BB962C8B-B14F-4D97-AF65-F5344CB8AC3E}">
        <p14:creationId xmlns:p14="http://schemas.microsoft.com/office/powerpoint/2010/main" val="32514409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xfrm>
            <a:off x="990600" y="6477000"/>
            <a:ext cx="7162800" cy="152400"/>
          </a:xfrm>
          <a:prstGeom prst="rect">
            <a:avLst/>
          </a:prstGeom>
        </p:spPr>
        <p:txBody>
          <a:bodyPr/>
          <a:lstStyle>
            <a:lvl1pPr>
              <a:defRPr>
                <a:ea typeface="ＭＳ Ｐゴシック" charset="-128"/>
                <a:cs typeface="ＭＳ Ｐゴシック" charset="-128"/>
              </a:defRPr>
            </a:lvl1pPr>
          </a:lstStyle>
          <a:p>
            <a:pPr>
              <a:defRPr/>
            </a:pPr>
            <a:r>
              <a:rPr lang="en-US">
                <a:solidFill>
                  <a:srgbClr val="000000"/>
                </a:solidFill>
              </a:rPr>
              <a:t>CU/LASP, GSFC, UCB/SSL, LM, JPL</a:t>
            </a:r>
          </a:p>
        </p:txBody>
      </p:sp>
    </p:spTree>
    <p:extLst>
      <p:ext uri="{BB962C8B-B14F-4D97-AF65-F5344CB8AC3E}">
        <p14:creationId xmlns:p14="http://schemas.microsoft.com/office/powerpoint/2010/main" val="42117922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xfrm>
            <a:off x="990600" y="6477000"/>
            <a:ext cx="7162800" cy="152400"/>
          </a:xfrm>
          <a:prstGeom prst="rect">
            <a:avLst/>
          </a:prstGeom>
        </p:spPr>
        <p:txBody>
          <a:bodyPr/>
          <a:lstStyle>
            <a:lvl1pPr>
              <a:defRPr>
                <a:ea typeface="ＭＳ Ｐゴシック" charset="-128"/>
                <a:cs typeface="ＭＳ Ｐゴシック" charset="-128"/>
              </a:defRPr>
            </a:lvl1pPr>
          </a:lstStyle>
          <a:p>
            <a:pPr>
              <a:defRPr/>
            </a:pPr>
            <a:r>
              <a:rPr lang="en-US">
                <a:solidFill>
                  <a:srgbClr val="000000"/>
                </a:solidFill>
              </a:rPr>
              <a:t>CU/LASP, GSFC, UCB/SSL, LM, JPL</a:t>
            </a:r>
          </a:p>
        </p:txBody>
      </p:sp>
    </p:spTree>
    <p:extLst>
      <p:ext uri="{BB962C8B-B14F-4D97-AF65-F5344CB8AC3E}">
        <p14:creationId xmlns:p14="http://schemas.microsoft.com/office/powerpoint/2010/main" val="3722006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xfrm>
            <a:off x="990600" y="6477000"/>
            <a:ext cx="7162800" cy="152400"/>
          </a:xfrm>
          <a:prstGeom prst="rect">
            <a:avLst/>
          </a:prstGeom>
        </p:spPr>
        <p:txBody>
          <a:bodyPr/>
          <a:lstStyle>
            <a:lvl1pPr>
              <a:defRPr>
                <a:ea typeface="ＭＳ Ｐゴシック" charset="-128"/>
                <a:cs typeface="ＭＳ Ｐゴシック" charset="-128"/>
              </a:defRPr>
            </a:lvl1pPr>
          </a:lstStyle>
          <a:p>
            <a:pPr>
              <a:defRPr/>
            </a:pPr>
            <a:r>
              <a:rPr lang="en-US">
                <a:solidFill>
                  <a:srgbClr val="000000"/>
                </a:solidFill>
              </a:rPr>
              <a:t>CU/LASP, GSFC, UCB/SSL, LM, JPL</a:t>
            </a:r>
          </a:p>
        </p:txBody>
      </p:sp>
    </p:spTree>
    <p:extLst>
      <p:ext uri="{BB962C8B-B14F-4D97-AF65-F5344CB8AC3E}">
        <p14:creationId xmlns:p14="http://schemas.microsoft.com/office/powerpoint/2010/main" val="15006169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xfrm>
            <a:off x="990600" y="6477000"/>
            <a:ext cx="7162800" cy="152400"/>
          </a:xfrm>
          <a:prstGeom prst="rect">
            <a:avLst/>
          </a:prstGeom>
        </p:spPr>
        <p:txBody>
          <a:bodyPr/>
          <a:lstStyle>
            <a:lvl1pPr>
              <a:defRPr>
                <a:ea typeface="ＭＳ Ｐゴシック" charset="-128"/>
                <a:cs typeface="ＭＳ Ｐゴシック" charset="-128"/>
              </a:defRPr>
            </a:lvl1pPr>
          </a:lstStyle>
          <a:p>
            <a:pPr>
              <a:defRPr/>
            </a:pPr>
            <a:r>
              <a:rPr lang="en-US">
                <a:solidFill>
                  <a:srgbClr val="000000"/>
                </a:solidFill>
              </a:rPr>
              <a:t>CU/LASP, GSFC, UCB/SSL, LM, JPL</a:t>
            </a:r>
          </a:p>
        </p:txBody>
      </p:sp>
    </p:spTree>
    <p:extLst>
      <p:ext uri="{BB962C8B-B14F-4D97-AF65-F5344CB8AC3E}">
        <p14:creationId xmlns:p14="http://schemas.microsoft.com/office/powerpoint/2010/main" val="1434448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xfrm>
            <a:off x="990600" y="6477000"/>
            <a:ext cx="7162800" cy="15240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34449191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xfrm>
            <a:off x="990600" y="6477000"/>
            <a:ext cx="7162800" cy="152400"/>
          </a:xfrm>
          <a:prstGeom prst="rect">
            <a:avLst/>
          </a:prstGeom>
        </p:spPr>
        <p:txBody>
          <a:bodyPr/>
          <a:lstStyle>
            <a:lvl1pPr>
              <a:defRPr>
                <a:ea typeface="ＭＳ Ｐゴシック" charset="-128"/>
                <a:cs typeface="ＭＳ Ｐゴシック" charset="-128"/>
              </a:defRPr>
            </a:lvl1pPr>
          </a:lstStyle>
          <a:p>
            <a:pPr>
              <a:defRPr/>
            </a:pPr>
            <a:r>
              <a:rPr lang="en-US">
                <a:solidFill>
                  <a:srgbClr val="000000"/>
                </a:solidFill>
              </a:rPr>
              <a:t>CU/LASP, GSFC, UCB/SSL, LM, JPL</a:t>
            </a:r>
          </a:p>
        </p:txBody>
      </p:sp>
    </p:spTree>
    <p:extLst>
      <p:ext uri="{BB962C8B-B14F-4D97-AF65-F5344CB8AC3E}">
        <p14:creationId xmlns:p14="http://schemas.microsoft.com/office/powerpoint/2010/main" val="42668783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20764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533400"/>
            <a:ext cx="60769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xfrm>
            <a:off x="990600" y="6477000"/>
            <a:ext cx="7162800" cy="152400"/>
          </a:xfrm>
          <a:prstGeom prst="rect">
            <a:avLst/>
          </a:prstGeom>
        </p:spPr>
        <p:txBody>
          <a:bodyPr/>
          <a:lstStyle>
            <a:lvl1pPr>
              <a:defRPr>
                <a:ea typeface="ＭＳ Ｐゴシック" charset="-128"/>
                <a:cs typeface="ＭＳ Ｐゴシック" charset="-128"/>
              </a:defRPr>
            </a:lvl1pPr>
          </a:lstStyle>
          <a:p>
            <a:pPr>
              <a:defRPr/>
            </a:pPr>
            <a:r>
              <a:rPr lang="en-US">
                <a:solidFill>
                  <a:srgbClr val="000000"/>
                </a:solidFill>
              </a:rPr>
              <a:t>CU/LASP, GSFC, UCB/SSL, LM, JPL</a:t>
            </a:r>
          </a:p>
        </p:txBody>
      </p:sp>
    </p:spTree>
    <p:extLst>
      <p:ext uri="{BB962C8B-B14F-4D97-AF65-F5344CB8AC3E}">
        <p14:creationId xmlns:p14="http://schemas.microsoft.com/office/powerpoint/2010/main" val="24098278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6000" y="533400"/>
            <a:ext cx="61722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524000"/>
            <a:ext cx="4076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33900" y="1524000"/>
            <a:ext cx="4076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657600"/>
            <a:ext cx="4076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33900" y="3657600"/>
            <a:ext cx="4076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xfrm>
            <a:off x="990600" y="6477000"/>
            <a:ext cx="7162800" cy="152400"/>
          </a:xfrm>
          <a:prstGeom prst="rect">
            <a:avLst/>
          </a:prstGeom>
        </p:spPr>
        <p:txBody>
          <a:bodyPr/>
          <a:lstStyle>
            <a:lvl1pPr>
              <a:defRPr>
                <a:ea typeface="ＭＳ Ｐゴシック" charset="-128"/>
                <a:cs typeface="ＭＳ Ｐゴシック" charset="-128"/>
              </a:defRPr>
            </a:lvl1pPr>
          </a:lstStyle>
          <a:p>
            <a:pPr>
              <a:defRPr/>
            </a:pPr>
            <a:r>
              <a:rPr lang="en-US">
                <a:solidFill>
                  <a:srgbClr val="000000"/>
                </a:solidFill>
              </a:rPr>
              <a:t>CU/LASP, GSFC, UCB/SSL, LM, JPL</a:t>
            </a:r>
          </a:p>
        </p:txBody>
      </p:sp>
    </p:spTree>
    <p:extLst>
      <p:ext uri="{BB962C8B-B14F-4D97-AF65-F5344CB8AC3E}">
        <p14:creationId xmlns:p14="http://schemas.microsoft.com/office/powerpoint/2010/main" val="13736442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533400"/>
            <a:ext cx="8305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ftr" sz="quarter" idx="10"/>
          </p:nvPr>
        </p:nvSpPr>
        <p:spPr>
          <a:xfrm>
            <a:off x="990600" y="6477000"/>
            <a:ext cx="7162800" cy="152400"/>
          </a:xfrm>
          <a:prstGeom prst="rect">
            <a:avLst/>
          </a:prstGeom>
        </p:spPr>
        <p:txBody>
          <a:bodyPr/>
          <a:lstStyle>
            <a:lvl1pPr>
              <a:defRPr>
                <a:ea typeface="ＭＳ Ｐゴシック" charset="-128"/>
                <a:cs typeface="ＭＳ Ｐゴシック" charset="-128"/>
              </a:defRPr>
            </a:lvl1pPr>
          </a:lstStyle>
          <a:p>
            <a:pPr>
              <a:defRPr/>
            </a:pPr>
            <a:r>
              <a:rPr lang="en-US">
                <a:solidFill>
                  <a:srgbClr val="000000"/>
                </a:solidFill>
              </a:rPr>
              <a:t>CU/LASP, GSFC, UCB/SSL, LM, JPL</a:t>
            </a:r>
          </a:p>
        </p:txBody>
      </p:sp>
    </p:spTree>
    <p:extLst>
      <p:ext uri="{BB962C8B-B14F-4D97-AF65-F5344CB8AC3E}">
        <p14:creationId xmlns:p14="http://schemas.microsoft.com/office/powerpoint/2010/main" val="2148033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xfrm>
            <a:off x="990600" y="6477000"/>
            <a:ext cx="7162800" cy="15240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36445151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theme" Target="../theme/theme6.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theme" Target="../theme/theme7.xml"/><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theme" Target="../theme/theme8.xml"/><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67000" y="304800"/>
            <a:ext cx="6172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2954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6493" r:id="rId1"/>
    <p:sldLayoutId id="2147486494" r:id="rId2"/>
    <p:sldLayoutId id="2147486495" r:id="rId3"/>
    <p:sldLayoutId id="2147486496" r:id="rId4"/>
    <p:sldLayoutId id="2147486530" r:id="rId5"/>
    <p:sldLayoutId id="2147486531" r:id="rId6"/>
    <p:sldLayoutId id="2147486532" r:id="rId7"/>
    <p:sldLayoutId id="2147486533" r:id="rId8"/>
    <p:sldLayoutId id="2147486534" r:id="rId9"/>
    <p:sldLayoutId id="2147486535" r:id="rId10"/>
    <p:sldLayoutId id="2147486536" r:id="rId11"/>
    <p:sldLayoutId id="2147486537" r:id="rId12"/>
    <p:sldLayoutId id="2147486538" r:id="rId13"/>
  </p:sldLayoutIdLst>
  <p:hf hdr="0" ftr="0" dt="0"/>
  <p:txStyles>
    <p:titleStyle>
      <a:lvl1pPr algn="ctr" rtl="0" eaLnBrk="0" fontAlgn="base" hangingPunct="0">
        <a:spcBef>
          <a:spcPct val="0"/>
        </a:spcBef>
        <a:spcAft>
          <a:spcPct val="0"/>
        </a:spcAft>
        <a:defRPr sz="2800">
          <a:solidFill>
            <a:schemeClr val="tx2"/>
          </a:solidFill>
          <a:latin typeface="+mj-lt"/>
          <a:ea typeface="+mj-ea"/>
          <a:cs typeface="ＭＳ Ｐゴシック" charset="-128"/>
        </a:defRPr>
      </a:lvl1pPr>
      <a:lvl2pPr algn="ctr" rtl="0" eaLnBrk="0" fontAlgn="base" hangingPunct="0">
        <a:spcBef>
          <a:spcPct val="0"/>
        </a:spcBef>
        <a:spcAft>
          <a:spcPct val="0"/>
        </a:spcAft>
        <a:defRPr sz="2800">
          <a:solidFill>
            <a:schemeClr val="tx2"/>
          </a:solidFill>
          <a:latin typeface="Arial" charset="0"/>
          <a:ea typeface="ＭＳ Ｐゴシック" pitchFamily="-112" charset="-128"/>
          <a:cs typeface="ＭＳ Ｐゴシック" charset="-128"/>
        </a:defRPr>
      </a:lvl2pPr>
      <a:lvl3pPr algn="ctr" rtl="0" eaLnBrk="0" fontAlgn="base" hangingPunct="0">
        <a:spcBef>
          <a:spcPct val="0"/>
        </a:spcBef>
        <a:spcAft>
          <a:spcPct val="0"/>
        </a:spcAft>
        <a:defRPr sz="2800">
          <a:solidFill>
            <a:schemeClr val="tx2"/>
          </a:solidFill>
          <a:latin typeface="Arial" charset="0"/>
          <a:ea typeface="ＭＳ Ｐゴシック" pitchFamily="-112" charset="-128"/>
          <a:cs typeface="ＭＳ Ｐゴシック" charset="-128"/>
        </a:defRPr>
      </a:lvl3pPr>
      <a:lvl4pPr algn="ctr" rtl="0" eaLnBrk="0" fontAlgn="base" hangingPunct="0">
        <a:spcBef>
          <a:spcPct val="0"/>
        </a:spcBef>
        <a:spcAft>
          <a:spcPct val="0"/>
        </a:spcAft>
        <a:defRPr sz="2800">
          <a:solidFill>
            <a:schemeClr val="tx2"/>
          </a:solidFill>
          <a:latin typeface="Arial" charset="0"/>
          <a:ea typeface="ＭＳ Ｐゴシック" pitchFamily="-112" charset="-128"/>
          <a:cs typeface="ＭＳ Ｐゴシック" charset="-128"/>
        </a:defRPr>
      </a:lvl4pPr>
      <a:lvl5pPr algn="ctr" rtl="0" eaLnBrk="0" fontAlgn="base" hangingPunct="0">
        <a:spcBef>
          <a:spcPct val="0"/>
        </a:spcBef>
        <a:spcAft>
          <a:spcPct val="0"/>
        </a:spcAft>
        <a:defRPr sz="2800">
          <a:solidFill>
            <a:schemeClr val="tx2"/>
          </a:solidFill>
          <a:latin typeface="Arial" charset="0"/>
          <a:ea typeface="ＭＳ Ｐゴシック" pitchFamily="-112" charset="-128"/>
          <a:cs typeface="ＭＳ Ｐゴシック" charset="-128"/>
        </a:defRPr>
      </a:lvl5pPr>
      <a:lvl6pPr marL="457200" algn="ctr" rtl="0" fontAlgn="base">
        <a:spcBef>
          <a:spcPct val="0"/>
        </a:spcBef>
        <a:spcAft>
          <a:spcPct val="0"/>
        </a:spcAft>
        <a:defRPr sz="2800">
          <a:solidFill>
            <a:schemeClr val="tx2"/>
          </a:solidFill>
          <a:latin typeface="Arial" charset="0"/>
          <a:ea typeface="ＭＳ Ｐゴシック" pitchFamily="-112" charset="-128"/>
        </a:defRPr>
      </a:lvl6pPr>
      <a:lvl7pPr marL="914400" algn="ctr" rtl="0" fontAlgn="base">
        <a:spcBef>
          <a:spcPct val="0"/>
        </a:spcBef>
        <a:spcAft>
          <a:spcPct val="0"/>
        </a:spcAft>
        <a:defRPr sz="2800">
          <a:solidFill>
            <a:schemeClr val="tx2"/>
          </a:solidFill>
          <a:latin typeface="Arial" charset="0"/>
          <a:ea typeface="ＭＳ Ｐゴシック" pitchFamily="-112" charset="-128"/>
        </a:defRPr>
      </a:lvl7pPr>
      <a:lvl8pPr marL="1371600" algn="ctr" rtl="0" fontAlgn="base">
        <a:spcBef>
          <a:spcPct val="0"/>
        </a:spcBef>
        <a:spcAft>
          <a:spcPct val="0"/>
        </a:spcAft>
        <a:defRPr sz="2800">
          <a:solidFill>
            <a:schemeClr val="tx2"/>
          </a:solidFill>
          <a:latin typeface="Arial" charset="0"/>
          <a:ea typeface="ＭＳ Ｐゴシック" pitchFamily="-112" charset="-128"/>
        </a:defRPr>
      </a:lvl8pPr>
      <a:lvl9pPr marL="1828800" algn="ctr" rtl="0" fontAlgn="base">
        <a:spcBef>
          <a:spcPct val="0"/>
        </a:spcBef>
        <a:spcAft>
          <a:spcPct val="0"/>
        </a:spcAft>
        <a:defRPr sz="2800">
          <a:solidFill>
            <a:schemeClr val="tx2"/>
          </a:solidFill>
          <a:latin typeface="Arial" charset="0"/>
          <a:ea typeface="ＭＳ Ｐゴシック" pitchFamily="-112"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ＭＳ Ｐゴシック" charset="-128"/>
                <a:cs typeface="ＭＳ Ｐゴシック" charset="-128"/>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9347325B-B988-A046-9C8C-B9F298B5F2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497" r:id="rId1"/>
    <p:sldLayoutId id="2147486498" r:id="rId2"/>
    <p:sldLayoutId id="2147486499" r:id="rId3"/>
    <p:sldLayoutId id="2147486500" r:id="rId4"/>
    <p:sldLayoutId id="2147486501" r:id="rId5"/>
    <p:sldLayoutId id="2147486502" r:id="rId6"/>
    <p:sldLayoutId id="2147486503" r:id="rId7"/>
    <p:sldLayoutId id="2147486504" r:id="rId8"/>
    <p:sldLayoutId id="2147486505" r:id="rId9"/>
    <p:sldLayoutId id="2147486506" r:id="rId10"/>
    <p:sldLayoutId id="2147486507"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55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ＭＳ Ｐゴシック" charset="-128"/>
                <a:cs typeface="ＭＳ Ｐゴシック" charset="-128"/>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2153E64B-A39F-5345-95DA-C79B03E888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508" r:id="rId1"/>
    <p:sldLayoutId id="2147486509" r:id="rId2"/>
    <p:sldLayoutId id="2147486510" r:id="rId3"/>
    <p:sldLayoutId id="2147486511" r:id="rId4"/>
    <p:sldLayoutId id="2147486512" r:id="rId5"/>
    <p:sldLayoutId id="2147486513" r:id="rId6"/>
    <p:sldLayoutId id="2147486514" r:id="rId7"/>
    <p:sldLayoutId id="2147486515" r:id="rId8"/>
    <p:sldLayoutId id="2147486516" r:id="rId9"/>
    <p:sldLayoutId id="2147486517" r:id="rId10"/>
    <p:sldLayoutId id="2147486518"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58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58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ＭＳ Ｐゴシック" charset="-128"/>
                <a:cs typeface="ＭＳ Ｐゴシック" charset="-128"/>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50091004-AFA5-9943-9D22-652105364A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519" r:id="rId1"/>
    <p:sldLayoutId id="2147486520" r:id="rId2"/>
    <p:sldLayoutId id="2147486521" r:id="rId3"/>
    <p:sldLayoutId id="2147486522" r:id="rId4"/>
    <p:sldLayoutId id="2147486523" r:id="rId5"/>
    <p:sldLayoutId id="2147486524" r:id="rId6"/>
    <p:sldLayoutId id="2147486525" r:id="rId7"/>
    <p:sldLayoutId id="2147486526" r:id="rId8"/>
    <p:sldLayoutId id="2147486527" r:id="rId9"/>
    <p:sldLayoutId id="2147486528" r:id="rId10"/>
    <p:sldLayoutId id="2147486529"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130" name="Rectangle 23"/>
          <p:cNvSpPr>
            <a:spLocks noGrp="1" noChangeArrowheads="1"/>
          </p:cNvSpPr>
          <p:nvPr>
            <p:ph type="body" idx="1"/>
          </p:nvPr>
        </p:nvSpPr>
        <p:spPr bwMode="auto">
          <a:xfrm>
            <a:off x="452438" y="1279525"/>
            <a:ext cx="8229600"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 name="Text Box 24"/>
          <p:cNvSpPr txBox="1">
            <a:spLocks noChangeArrowheads="1"/>
          </p:cNvSpPr>
          <p:nvPr/>
        </p:nvSpPr>
        <p:spPr bwMode="auto">
          <a:xfrm>
            <a:off x="8751888" y="6616700"/>
            <a:ext cx="325437" cy="230188"/>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fld id="{2266C42C-1EBA-4146-BFE8-ACBE0E202DC4}" type="slidenum">
              <a:rPr lang="en-US" sz="900" smtClean="0">
                <a:solidFill>
                  <a:srgbClr val="000000"/>
                </a:solidFill>
              </a:rPr>
              <a:pPr algn="r" eaLnBrk="1" hangingPunct="1">
                <a:defRPr/>
              </a:pPr>
              <a:t>‹#›</a:t>
            </a:fld>
            <a:endParaRPr lang="en-US" sz="900" smtClean="0">
              <a:solidFill>
                <a:srgbClr val="000000"/>
              </a:solidFill>
            </a:endParaRPr>
          </a:p>
        </p:txBody>
      </p:sp>
      <p:sp>
        <p:nvSpPr>
          <p:cNvPr id="1050" name="Rectangle 26"/>
          <p:cNvSpPr>
            <a:spLocks noChangeArrowheads="1"/>
          </p:cNvSpPr>
          <p:nvPr/>
        </p:nvSpPr>
        <p:spPr bwMode="auto">
          <a:xfrm>
            <a:off x="304800" y="762000"/>
            <a:ext cx="6477000" cy="115888"/>
          </a:xfrm>
          <a:prstGeom prst="rect">
            <a:avLst/>
          </a:prstGeom>
          <a:solidFill>
            <a:srgbClr val="003994">
              <a:alpha val="98000"/>
            </a:srgbClr>
          </a:solidFill>
          <a:ln w="9525">
            <a:noFill/>
            <a:miter lim="800000"/>
            <a:headEnd/>
            <a:tailEnd/>
          </a:ln>
          <a:effectLst>
            <a:outerShdw blurRad="63500" dist="76200" dir="16200000" sy="-100000" rotWithShape="0">
              <a:srgbClr val="DDDDDD">
                <a:alpha val="97000"/>
              </a:srgbClr>
            </a:outerShdw>
          </a:effectLst>
        </p:spPr>
        <p:txBody>
          <a:bodyPr wrap="none" anchor="ctr"/>
          <a:lstStyle/>
          <a:p>
            <a:pPr eaLnBrk="1" hangingPunct="1">
              <a:defRPr/>
            </a:pPr>
            <a:endParaRPr lang="en-US" sz="1300" dirty="0">
              <a:solidFill>
                <a:srgbClr val="000000"/>
              </a:solidFill>
              <a:latin typeface="Trebuchet MS" pitchFamily="34" charset="0"/>
              <a:ea typeface="ＭＳ Ｐゴシック" pitchFamily="-65" charset="-128"/>
              <a:cs typeface="+mn-cs"/>
            </a:endParaRPr>
          </a:p>
        </p:txBody>
      </p:sp>
      <p:sp>
        <p:nvSpPr>
          <p:cNvPr id="48133" name="Rectangle 27"/>
          <p:cNvSpPr>
            <a:spLocks noGrp="1" noChangeArrowheads="1"/>
          </p:cNvSpPr>
          <p:nvPr>
            <p:ph type="title"/>
          </p:nvPr>
        </p:nvSpPr>
        <p:spPr bwMode="auto">
          <a:xfrm>
            <a:off x="228600" y="76200"/>
            <a:ext cx="624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48134" name="Picture 29" descr="Maven_Logo_FS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18325" y="127000"/>
            <a:ext cx="20526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Box 6"/>
          <p:cNvSpPr txBox="1">
            <a:spLocks noChangeArrowheads="1"/>
          </p:cNvSpPr>
          <p:nvPr userDrawn="1"/>
        </p:nvSpPr>
        <p:spPr bwMode="auto">
          <a:xfrm>
            <a:off x="-9525" y="6640513"/>
            <a:ext cx="31273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smtClean="0">
                <a:solidFill>
                  <a:srgbClr val="000000"/>
                </a:solidFill>
              </a:rPr>
              <a:t>MAVEN Project Overview &amp; Response to SRB Findings – 8/9/12</a:t>
            </a:r>
          </a:p>
        </p:txBody>
      </p:sp>
      <p:sp>
        <p:nvSpPr>
          <p:cNvPr id="8" name="TextBox 7"/>
          <p:cNvSpPr txBox="1"/>
          <p:nvPr userDrawn="1"/>
        </p:nvSpPr>
        <p:spPr>
          <a:xfrm>
            <a:off x="4483100" y="6545263"/>
            <a:ext cx="3208338" cy="338137"/>
          </a:xfrm>
          <a:prstGeom prst="rect">
            <a:avLst/>
          </a:prstGeom>
          <a:noFill/>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800" smtClean="0">
                <a:solidFill>
                  <a:srgbClr val="000000"/>
                </a:solidFill>
                <a:latin typeface="Trebuchet MS" charset="0"/>
              </a:rPr>
              <a:t>SENSITIVE DATA</a:t>
            </a:r>
          </a:p>
          <a:p>
            <a:pPr algn="ctr" eaLnBrk="1" hangingPunct="1">
              <a:defRPr/>
            </a:pPr>
            <a:r>
              <a:rPr lang="en-US" sz="800" smtClean="0">
                <a:solidFill>
                  <a:srgbClr val="000000"/>
                </a:solidFill>
                <a:latin typeface="Arial Narrow" charset="0"/>
              </a:rPr>
              <a:t>Not for release without specific permission from the GSFC MAVEN Project Office</a:t>
            </a:r>
            <a:endParaRPr lang="en-US" sz="800" smtClean="0">
              <a:solidFill>
                <a:srgbClr val="000000"/>
              </a:solidFill>
              <a:latin typeface="Trebuchet MS" charset="0"/>
            </a:endParaRPr>
          </a:p>
        </p:txBody>
      </p:sp>
    </p:spTree>
  </p:cSld>
  <p:clrMap bg1="lt1" tx1="dk1" bg2="lt2" tx2="dk2" accent1="accent1" accent2="accent2" accent3="accent3" accent4="accent4" accent5="accent5" accent6="accent6" hlink="hlink" folHlink="folHlink"/>
  <p:transition xmlns:p14="http://schemas.microsoft.com/office/powerpoint/2010/main"/>
  <p:hf hdr="0" ftr="0" dt="0"/>
  <p:txStyles>
    <p:titleStyle>
      <a:lvl1pPr algn="ctr" rtl="0" eaLnBrk="0" fontAlgn="base" hangingPunct="0">
        <a:spcBef>
          <a:spcPct val="0"/>
        </a:spcBef>
        <a:spcAft>
          <a:spcPct val="0"/>
        </a:spcAft>
        <a:defRPr sz="2800">
          <a:solidFill>
            <a:srgbClr val="C00000"/>
          </a:solidFill>
          <a:latin typeface="Arial" pitchFamily="34" charset="0"/>
          <a:ea typeface="ＭＳ Ｐゴシック" pitchFamily="-65" charset="-128"/>
          <a:cs typeface="ＭＳ Ｐゴシック" pitchFamily="-65" charset="-128"/>
        </a:defRPr>
      </a:lvl1pPr>
      <a:lvl2pPr algn="ctr" rtl="0" eaLnBrk="0" fontAlgn="base" hangingPunct="0">
        <a:spcBef>
          <a:spcPct val="0"/>
        </a:spcBef>
        <a:spcAft>
          <a:spcPct val="0"/>
        </a:spcAft>
        <a:defRPr sz="2800">
          <a:solidFill>
            <a:srgbClr val="C00000"/>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2800">
          <a:solidFill>
            <a:srgbClr val="C00000"/>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2800">
          <a:solidFill>
            <a:srgbClr val="C00000"/>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2800">
          <a:solidFill>
            <a:srgbClr val="C00000"/>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2800">
          <a:solidFill>
            <a:schemeClr val="tx2"/>
          </a:solidFill>
          <a:latin typeface="Arial" pitchFamily="-65" charset="0"/>
        </a:defRPr>
      </a:lvl6pPr>
      <a:lvl7pPr marL="914400" algn="ctr" rtl="0" fontAlgn="base">
        <a:spcBef>
          <a:spcPct val="0"/>
        </a:spcBef>
        <a:spcAft>
          <a:spcPct val="0"/>
        </a:spcAft>
        <a:defRPr sz="2800">
          <a:solidFill>
            <a:schemeClr val="tx2"/>
          </a:solidFill>
          <a:latin typeface="Arial" pitchFamily="-65" charset="0"/>
        </a:defRPr>
      </a:lvl7pPr>
      <a:lvl8pPr marL="1371600" algn="ctr" rtl="0" fontAlgn="base">
        <a:spcBef>
          <a:spcPct val="0"/>
        </a:spcBef>
        <a:spcAft>
          <a:spcPct val="0"/>
        </a:spcAft>
        <a:defRPr sz="2800">
          <a:solidFill>
            <a:schemeClr val="tx2"/>
          </a:solidFill>
          <a:latin typeface="Arial" pitchFamily="-65" charset="0"/>
        </a:defRPr>
      </a:lvl8pPr>
      <a:lvl9pPr marL="1828800" algn="ctr" rtl="0" fontAlgn="base">
        <a:spcBef>
          <a:spcPct val="0"/>
        </a:spcBef>
        <a:spcAft>
          <a:spcPct val="0"/>
        </a:spcAft>
        <a:defRPr sz="2800">
          <a:solidFill>
            <a:schemeClr val="tx2"/>
          </a:solidFill>
          <a:latin typeface="Arial" pitchFamily="-65" charset="0"/>
        </a:defRPr>
      </a:lvl9pPr>
    </p:titleStyle>
    <p:bodyStyle>
      <a:lvl1pPr marL="342900" indent="-342900" algn="l" rtl="0" eaLnBrk="0" fontAlgn="base" hangingPunct="0">
        <a:spcBef>
          <a:spcPct val="10000"/>
        </a:spcBef>
        <a:spcAft>
          <a:spcPct val="0"/>
        </a:spcAft>
        <a:buChar char="•"/>
        <a:defRPr sz="2400">
          <a:solidFill>
            <a:srgbClr val="002060"/>
          </a:solidFill>
          <a:latin typeface="+mn-lt"/>
          <a:ea typeface="ＭＳ Ｐゴシック" pitchFamily="-65" charset="-128"/>
          <a:cs typeface="ＭＳ Ｐゴシック" pitchFamily="-65" charset="-128"/>
        </a:defRPr>
      </a:lvl1pPr>
      <a:lvl2pPr marL="742950" indent="-285750" algn="l" rtl="0" eaLnBrk="0" fontAlgn="base" hangingPunct="0">
        <a:spcBef>
          <a:spcPct val="10000"/>
        </a:spcBef>
        <a:spcAft>
          <a:spcPct val="0"/>
        </a:spcAft>
        <a:buChar char="–"/>
        <a:defRPr sz="2000">
          <a:solidFill>
            <a:srgbClr val="002060"/>
          </a:solidFill>
          <a:latin typeface="+mn-lt"/>
          <a:ea typeface="ＭＳ Ｐゴシック" pitchFamily="-65" charset="-128"/>
        </a:defRPr>
      </a:lvl2pPr>
      <a:lvl3pPr marL="1143000" indent="-228600" algn="l" rtl="0" eaLnBrk="0" fontAlgn="base" hangingPunct="0">
        <a:spcBef>
          <a:spcPct val="10000"/>
        </a:spcBef>
        <a:spcAft>
          <a:spcPct val="0"/>
        </a:spcAft>
        <a:buChar char="•"/>
        <a:defRPr>
          <a:solidFill>
            <a:srgbClr val="002060"/>
          </a:solidFill>
          <a:latin typeface="+mn-lt"/>
          <a:ea typeface="ＭＳ Ｐゴシック" pitchFamily="-65" charset="-128"/>
        </a:defRPr>
      </a:lvl3pPr>
      <a:lvl4pPr marL="1600200" indent="-228600" algn="l" rtl="0" eaLnBrk="0" fontAlgn="base" hangingPunct="0">
        <a:spcBef>
          <a:spcPct val="10000"/>
        </a:spcBef>
        <a:spcAft>
          <a:spcPct val="0"/>
        </a:spcAft>
        <a:buChar char="–"/>
        <a:defRPr sz="1600">
          <a:solidFill>
            <a:srgbClr val="002060"/>
          </a:solidFill>
          <a:latin typeface="+mn-lt"/>
          <a:ea typeface="ＭＳ Ｐゴシック" pitchFamily="-65" charset="-128"/>
        </a:defRPr>
      </a:lvl4pPr>
      <a:lvl5pPr marL="2057400" indent="-228600" algn="l" rtl="0" eaLnBrk="0" fontAlgn="base" hangingPunct="0">
        <a:spcBef>
          <a:spcPct val="10000"/>
        </a:spcBef>
        <a:spcAft>
          <a:spcPct val="0"/>
        </a:spcAft>
        <a:buChar char="»"/>
        <a:defRPr sz="1400">
          <a:solidFill>
            <a:srgbClr val="002060"/>
          </a:solidFill>
          <a:latin typeface="+mn-lt"/>
          <a:ea typeface="ＭＳ Ｐゴシック" pitchFamily="-65" charset="-128"/>
        </a:defRPr>
      </a:lvl5pPr>
      <a:lvl6pPr marL="2514600" indent="-228600" algn="l" rtl="0" fontAlgn="base">
        <a:spcBef>
          <a:spcPct val="10000"/>
        </a:spcBef>
        <a:spcAft>
          <a:spcPct val="0"/>
        </a:spcAft>
        <a:buChar char="»"/>
        <a:defRPr sz="1400">
          <a:solidFill>
            <a:schemeClr val="tx1"/>
          </a:solidFill>
          <a:latin typeface="+mn-lt"/>
          <a:ea typeface="ＭＳ Ｐゴシック" pitchFamily="-65" charset="-128"/>
        </a:defRPr>
      </a:lvl6pPr>
      <a:lvl7pPr marL="2971800" indent="-228600" algn="l" rtl="0" fontAlgn="base">
        <a:spcBef>
          <a:spcPct val="10000"/>
        </a:spcBef>
        <a:spcAft>
          <a:spcPct val="0"/>
        </a:spcAft>
        <a:buChar char="»"/>
        <a:defRPr sz="1400">
          <a:solidFill>
            <a:schemeClr val="tx1"/>
          </a:solidFill>
          <a:latin typeface="+mn-lt"/>
          <a:ea typeface="ＭＳ Ｐゴシック" pitchFamily="-65" charset="-128"/>
        </a:defRPr>
      </a:lvl7pPr>
      <a:lvl8pPr marL="3429000" indent="-228600" algn="l" rtl="0" fontAlgn="base">
        <a:spcBef>
          <a:spcPct val="10000"/>
        </a:spcBef>
        <a:spcAft>
          <a:spcPct val="0"/>
        </a:spcAft>
        <a:buChar char="»"/>
        <a:defRPr sz="1400">
          <a:solidFill>
            <a:schemeClr val="tx1"/>
          </a:solidFill>
          <a:latin typeface="+mn-lt"/>
          <a:ea typeface="ＭＳ Ｐゴシック" pitchFamily="-65" charset="-128"/>
        </a:defRPr>
      </a:lvl8pPr>
      <a:lvl9pPr marL="3886200" indent="-228600" algn="l" rtl="0" fontAlgn="base">
        <a:spcBef>
          <a:spcPct val="10000"/>
        </a:spcBef>
        <a:spcAft>
          <a:spcPct val="0"/>
        </a:spcAft>
        <a:buChar char="»"/>
        <a:defRPr sz="14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915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15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3778C8CB-F9B8-2641-A83E-78C3B58DFF41}" type="datetimeFigureOut">
              <a:rPr lang="en-US"/>
              <a:pPr>
                <a:defRPr/>
              </a:pPr>
              <a:t>7/18/14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72D3202-DCC0-A24C-ABB1-65DF118350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539" r:id="rId1"/>
    <p:sldLayoutId id="2147486540" r:id="rId2"/>
    <p:sldLayoutId id="2147486541" r:id="rId3"/>
    <p:sldLayoutId id="2147486542" r:id="rId4"/>
    <p:sldLayoutId id="2147486543" r:id="rId5"/>
    <p:sldLayoutId id="2147486544" r:id="rId6"/>
    <p:sldLayoutId id="2147486545" r:id="rId7"/>
    <p:sldLayoutId id="2147486546" r:id="rId8"/>
    <p:sldLayoutId id="2147486547" r:id="rId9"/>
    <p:sldLayoutId id="2147486548" r:id="rId10"/>
    <p:sldLayoutId id="214748654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67000" y="304800"/>
            <a:ext cx="6172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2954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3447747"/>
      </p:ext>
    </p:extLst>
  </p:cSld>
  <p:clrMap bg1="lt1" tx1="dk1" bg2="lt2" tx2="dk2" accent1="accent1" accent2="accent2" accent3="accent3" accent4="accent4" accent5="accent5" accent6="accent6" hlink="hlink" folHlink="folHlink"/>
  <p:sldLayoutIdLst>
    <p:sldLayoutId id="2147486551" r:id="rId1"/>
    <p:sldLayoutId id="2147486552" r:id="rId2"/>
    <p:sldLayoutId id="2147486553" r:id="rId3"/>
    <p:sldLayoutId id="2147486554" r:id="rId4"/>
    <p:sldLayoutId id="2147486555" r:id="rId5"/>
    <p:sldLayoutId id="2147486556" r:id="rId6"/>
    <p:sldLayoutId id="2147486557" r:id="rId7"/>
    <p:sldLayoutId id="2147486558" r:id="rId8"/>
    <p:sldLayoutId id="2147486559" r:id="rId9"/>
    <p:sldLayoutId id="2147486560" r:id="rId10"/>
    <p:sldLayoutId id="2147486561" r:id="rId11"/>
    <p:sldLayoutId id="2147486562" r:id="rId12"/>
    <p:sldLayoutId id="2147486563" r:id="rId13"/>
  </p:sldLayoutIdLst>
  <p:hf sldNum="0" hdr="0" dt="0"/>
  <p:txStyles>
    <p:titleStyle>
      <a:lvl1pPr algn="ctr" rtl="0" eaLnBrk="0" fontAlgn="base" hangingPunct="0">
        <a:spcBef>
          <a:spcPct val="0"/>
        </a:spcBef>
        <a:spcAft>
          <a:spcPct val="0"/>
        </a:spcAft>
        <a:defRPr sz="2800">
          <a:solidFill>
            <a:schemeClr val="tx2"/>
          </a:solidFill>
          <a:latin typeface="+mj-lt"/>
          <a:ea typeface="+mj-ea"/>
          <a:cs typeface="ＭＳ Ｐゴシック" charset="-128"/>
        </a:defRPr>
      </a:lvl1pPr>
      <a:lvl2pPr algn="ctr" rtl="0" eaLnBrk="0" fontAlgn="base" hangingPunct="0">
        <a:spcBef>
          <a:spcPct val="0"/>
        </a:spcBef>
        <a:spcAft>
          <a:spcPct val="0"/>
        </a:spcAft>
        <a:defRPr sz="2800">
          <a:solidFill>
            <a:schemeClr val="tx2"/>
          </a:solidFill>
          <a:latin typeface="Arial" charset="0"/>
          <a:ea typeface="ＭＳ Ｐゴシック" pitchFamily="-112" charset="-128"/>
          <a:cs typeface="ＭＳ Ｐゴシック" charset="-128"/>
        </a:defRPr>
      </a:lvl2pPr>
      <a:lvl3pPr algn="ctr" rtl="0" eaLnBrk="0" fontAlgn="base" hangingPunct="0">
        <a:spcBef>
          <a:spcPct val="0"/>
        </a:spcBef>
        <a:spcAft>
          <a:spcPct val="0"/>
        </a:spcAft>
        <a:defRPr sz="2800">
          <a:solidFill>
            <a:schemeClr val="tx2"/>
          </a:solidFill>
          <a:latin typeface="Arial" charset="0"/>
          <a:ea typeface="ＭＳ Ｐゴシック" pitchFamily="-112" charset="-128"/>
          <a:cs typeface="ＭＳ Ｐゴシック" charset="-128"/>
        </a:defRPr>
      </a:lvl3pPr>
      <a:lvl4pPr algn="ctr" rtl="0" eaLnBrk="0" fontAlgn="base" hangingPunct="0">
        <a:spcBef>
          <a:spcPct val="0"/>
        </a:spcBef>
        <a:spcAft>
          <a:spcPct val="0"/>
        </a:spcAft>
        <a:defRPr sz="2800">
          <a:solidFill>
            <a:schemeClr val="tx2"/>
          </a:solidFill>
          <a:latin typeface="Arial" charset="0"/>
          <a:ea typeface="ＭＳ Ｐゴシック" pitchFamily="-112" charset="-128"/>
          <a:cs typeface="ＭＳ Ｐゴシック" charset="-128"/>
        </a:defRPr>
      </a:lvl4pPr>
      <a:lvl5pPr algn="ctr" rtl="0" eaLnBrk="0" fontAlgn="base" hangingPunct="0">
        <a:spcBef>
          <a:spcPct val="0"/>
        </a:spcBef>
        <a:spcAft>
          <a:spcPct val="0"/>
        </a:spcAft>
        <a:defRPr sz="2800">
          <a:solidFill>
            <a:schemeClr val="tx2"/>
          </a:solidFill>
          <a:latin typeface="Arial" charset="0"/>
          <a:ea typeface="ＭＳ Ｐゴシック" pitchFamily="-112" charset="-128"/>
          <a:cs typeface="ＭＳ Ｐゴシック" charset="-128"/>
        </a:defRPr>
      </a:lvl5pPr>
      <a:lvl6pPr marL="457200" algn="ctr" rtl="0" fontAlgn="base">
        <a:spcBef>
          <a:spcPct val="0"/>
        </a:spcBef>
        <a:spcAft>
          <a:spcPct val="0"/>
        </a:spcAft>
        <a:defRPr sz="2800">
          <a:solidFill>
            <a:schemeClr val="tx2"/>
          </a:solidFill>
          <a:latin typeface="Arial" charset="0"/>
          <a:ea typeface="ＭＳ Ｐゴシック" pitchFamily="-112" charset="-128"/>
        </a:defRPr>
      </a:lvl6pPr>
      <a:lvl7pPr marL="914400" algn="ctr" rtl="0" fontAlgn="base">
        <a:spcBef>
          <a:spcPct val="0"/>
        </a:spcBef>
        <a:spcAft>
          <a:spcPct val="0"/>
        </a:spcAft>
        <a:defRPr sz="2800">
          <a:solidFill>
            <a:schemeClr val="tx2"/>
          </a:solidFill>
          <a:latin typeface="Arial" charset="0"/>
          <a:ea typeface="ＭＳ Ｐゴシック" pitchFamily="-112" charset="-128"/>
        </a:defRPr>
      </a:lvl7pPr>
      <a:lvl8pPr marL="1371600" algn="ctr" rtl="0" fontAlgn="base">
        <a:spcBef>
          <a:spcPct val="0"/>
        </a:spcBef>
        <a:spcAft>
          <a:spcPct val="0"/>
        </a:spcAft>
        <a:defRPr sz="2800">
          <a:solidFill>
            <a:schemeClr val="tx2"/>
          </a:solidFill>
          <a:latin typeface="Arial" charset="0"/>
          <a:ea typeface="ＭＳ Ｐゴシック" pitchFamily="-112" charset="-128"/>
        </a:defRPr>
      </a:lvl8pPr>
      <a:lvl9pPr marL="1828800" algn="ctr" rtl="0" fontAlgn="base">
        <a:spcBef>
          <a:spcPct val="0"/>
        </a:spcBef>
        <a:spcAft>
          <a:spcPct val="0"/>
        </a:spcAft>
        <a:defRPr sz="2800">
          <a:solidFill>
            <a:schemeClr val="tx2"/>
          </a:solidFill>
          <a:latin typeface="Arial" charset="0"/>
          <a:ea typeface="ＭＳ Ｐゴシック" pitchFamily="-112"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67000" y="304800"/>
            <a:ext cx="6172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2954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1888650"/>
      </p:ext>
    </p:extLst>
  </p:cSld>
  <p:clrMap bg1="lt1" tx1="dk1" bg2="lt2" tx2="dk2" accent1="accent1" accent2="accent2" accent3="accent3" accent4="accent4" accent5="accent5" accent6="accent6" hlink="hlink" folHlink="folHlink"/>
  <p:sldLayoutIdLst>
    <p:sldLayoutId id="2147486565" r:id="rId1"/>
    <p:sldLayoutId id="2147486566" r:id="rId2"/>
    <p:sldLayoutId id="2147486567" r:id="rId3"/>
    <p:sldLayoutId id="2147486568" r:id="rId4"/>
    <p:sldLayoutId id="2147486569" r:id="rId5"/>
    <p:sldLayoutId id="2147486570" r:id="rId6"/>
    <p:sldLayoutId id="2147486571" r:id="rId7"/>
    <p:sldLayoutId id="2147486572" r:id="rId8"/>
    <p:sldLayoutId id="2147486573" r:id="rId9"/>
    <p:sldLayoutId id="2147486574" r:id="rId10"/>
    <p:sldLayoutId id="2147486575" r:id="rId11"/>
    <p:sldLayoutId id="2147486576" r:id="rId12"/>
    <p:sldLayoutId id="2147486577" r:id="rId13"/>
  </p:sldLayoutIdLst>
  <p:hf sldNum="0" hdr="0" dt="0"/>
  <p:txStyles>
    <p:titleStyle>
      <a:lvl1pPr algn="ctr" rtl="0" eaLnBrk="0" fontAlgn="base" hangingPunct="0">
        <a:spcBef>
          <a:spcPct val="0"/>
        </a:spcBef>
        <a:spcAft>
          <a:spcPct val="0"/>
        </a:spcAft>
        <a:defRPr sz="2800">
          <a:solidFill>
            <a:schemeClr val="tx2"/>
          </a:solidFill>
          <a:latin typeface="+mj-lt"/>
          <a:ea typeface="+mj-ea"/>
          <a:cs typeface="ＭＳ Ｐゴシック" charset="-128"/>
        </a:defRPr>
      </a:lvl1pPr>
      <a:lvl2pPr algn="ctr" rtl="0" eaLnBrk="0" fontAlgn="base" hangingPunct="0">
        <a:spcBef>
          <a:spcPct val="0"/>
        </a:spcBef>
        <a:spcAft>
          <a:spcPct val="0"/>
        </a:spcAft>
        <a:defRPr sz="2800">
          <a:solidFill>
            <a:schemeClr val="tx2"/>
          </a:solidFill>
          <a:latin typeface="Arial" charset="0"/>
          <a:ea typeface="ＭＳ Ｐゴシック" pitchFamily="-112" charset="-128"/>
          <a:cs typeface="ＭＳ Ｐゴシック" charset="-128"/>
        </a:defRPr>
      </a:lvl2pPr>
      <a:lvl3pPr algn="ctr" rtl="0" eaLnBrk="0" fontAlgn="base" hangingPunct="0">
        <a:spcBef>
          <a:spcPct val="0"/>
        </a:spcBef>
        <a:spcAft>
          <a:spcPct val="0"/>
        </a:spcAft>
        <a:defRPr sz="2800">
          <a:solidFill>
            <a:schemeClr val="tx2"/>
          </a:solidFill>
          <a:latin typeface="Arial" charset="0"/>
          <a:ea typeface="ＭＳ Ｐゴシック" pitchFamily="-112" charset="-128"/>
          <a:cs typeface="ＭＳ Ｐゴシック" charset="-128"/>
        </a:defRPr>
      </a:lvl3pPr>
      <a:lvl4pPr algn="ctr" rtl="0" eaLnBrk="0" fontAlgn="base" hangingPunct="0">
        <a:spcBef>
          <a:spcPct val="0"/>
        </a:spcBef>
        <a:spcAft>
          <a:spcPct val="0"/>
        </a:spcAft>
        <a:defRPr sz="2800">
          <a:solidFill>
            <a:schemeClr val="tx2"/>
          </a:solidFill>
          <a:latin typeface="Arial" charset="0"/>
          <a:ea typeface="ＭＳ Ｐゴシック" pitchFamily="-112" charset="-128"/>
          <a:cs typeface="ＭＳ Ｐゴシック" charset="-128"/>
        </a:defRPr>
      </a:lvl4pPr>
      <a:lvl5pPr algn="ctr" rtl="0" eaLnBrk="0" fontAlgn="base" hangingPunct="0">
        <a:spcBef>
          <a:spcPct val="0"/>
        </a:spcBef>
        <a:spcAft>
          <a:spcPct val="0"/>
        </a:spcAft>
        <a:defRPr sz="2800">
          <a:solidFill>
            <a:schemeClr val="tx2"/>
          </a:solidFill>
          <a:latin typeface="Arial" charset="0"/>
          <a:ea typeface="ＭＳ Ｐゴシック" pitchFamily="-112" charset="-128"/>
          <a:cs typeface="ＭＳ Ｐゴシック" charset="-128"/>
        </a:defRPr>
      </a:lvl5pPr>
      <a:lvl6pPr marL="457200" algn="ctr" rtl="0" fontAlgn="base">
        <a:spcBef>
          <a:spcPct val="0"/>
        </a:spcBef>
        <a:spcAft>
          <a:spcPct val="0"/>
        </a:spcAft>
        <a:defRPr sz="2800">
          <a:solidFill>
            <a:schemeClr val="tx2"/>
          </a:solidFill>
          <a:latin typeface="Arial" charset="0"/>
          <a:ea typeface="ＭＳ Ｐゴシック" pitchFamily="-112" charset="-128"/>
        </a:defRPr>
      </a:lvl6pPr>
      <a:lvl7pPr marL="914400" algn="ctr" rtl="0" fontAlgn="base">
        <a:spcBef>
          <a:spcPct val="0"/>
        </a:spcBef>
        <a:spcAft>
          <a:spcPct val="0"/>
        </a:spcAft>
        <a:defRPr sz="2800">
          <a:solidFill>
            <a:schemeClr val="tx2"/>
          </a:solidFill>
          <a:latin typeface="Arial" charset="0"/>
          <a:ea typeface="ＭＳ Ｐゴシック" pitchFamily="-112" charset="-128"/>
        </a:defRPr>
      </a:lvl7pPr>
      <a:lvl8pPr marL="1371600" algn="ctr" rtl="0" fontAlgn="base">
        <a:spcBef>
          <a:spcPct val="0"/>
        </a:spcBef>
        <a:spcAft>
          <a:spcPct val="0"/>
        </a:spcAft>
        <a:defRPr sz="2800">
          <a:solidFill>
            <a:schemeClr val="tx2"/>
          </a:solidFill>
          <a:latin typeface="Arial" charset="0"/>
          <a:ea typeface="ＭＳ Ｐゴシック" pitchFamily="-112" charset="-128"/>
        </a:defRPr>
      </a:lvl8pPr>
      <a:lvl9pPr marL="1828800" algn="ctr" rtl="0" fontAlgn="base">
        <a:spcBef>
          <a:spcPct val="0"/>
        </a:spcBef>
        <a:spcAft>
          <a:spcPct val="0"/>
        </a:spcAft>
        <a:defRPr sz="2800">
          <a:solidFill>
            <a:schemeClr val="tx2"/>
          </a:solidFill>
          <a:latin typeface="Arial" charset="0"/>
          <a:ea typeface="ＭＳ Ｐゴシック" pitchFamily="-112"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16.png"/><Relationship Id="rId1" Type="http://schemas.openxmlformats.org/officeDocument/2006/relationships/slideLayout" Target="../slideLayouts/slideLayout63.xml"/><Relationship Id="rId2" Type="http://schemas.openxmlformats.org/officeDocument/2006/relationships/notesSlide" Target="../notesSlides/notesSlide9.xml"/><Relationship Id="rId3" Type="http://schemas.openxmlformats.org/officeDocument/2006/relationships/image" Target="../media/image28.jpe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www.lpi.usra.edu/lpi/meteorites/Photomicrograph.gif"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xml"/><Relationship Id="rId5" Type="http://schemas.openxmlformats.org/officeDocument/2006/relationships/image" Target="../media/image13.png"/><Relationship Id="rId1" Type="http://schemas.microsoft.com/office/2007/relationships/media" Target="../media/media1.mp4"/><Relationship Id="rId2" Type="http://schemas.openxmlformats.org/officeDocument/2006/relationships/video" Target="../media/media1.mp4"/></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1" Type="http://schemas.openxmlformats.org/officeDocument/2006/relationships/image" Target="../media/image24.jpeg"/><Relationship Id="rId12" Type="http://schemas.openxmlformats.org/officeDocument/2006/relationships/image" Target="../media/image25.jpeg"/><Relationship Id="rId13" Type="http://schemas.openxmlformats.org/officeDocument/2006/relationships/image" Target="../media/image26.jpeg"/><Relationship Id="rId14" Type="http://schemas.openxmlformats.org/officeDocument/2006/relationships/image" Target="../media/image27.jpeg"/><Relationship Id="rId1" Type="http://schemas.openxmlformats.org/officeDocument/2006/relationships/slideLayout" Target="../slideLayouts/slideLayout48.xml"/><Relationship Id="rId2" Type="http://schemas.openxmlformats.org/officeDocument/2006/relationships/notesSlide" Target="../notesSlides/notesSlide8.xml"/><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6.png"/><Relationship Id="rId6" Type="http://schemas.openxmlformats.org/officeDocument/2006/relationships/image" Target="../media/image19.jpeg"/><Relationship Id="rId7" Type="http://schemas.openxmlformats.org/officeDocument/2006/relationships/image" Target="../media/image20.jpeg"/><Relationship Id="rId8" Type="http://schemas.openxmlformats.org/officeDocument/2006/relationships/image" Target="../media/image21.jpeg"/><Relationship Id="rId9" Type="http://schemas.openxmlformats.org/officeDocument/2006/relationships/image" Target="../media/image22.jpeg"/><Relationship Id="rId10"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89" name="Group 8"/>
          <p:cNvGrpSpPr>
            <a:grpSpLocks/>
          </p:cNvGrpSpPr>
          <p:nvPr/>
        </p:nvGrpSpPr>
        <p:grpSpPr bwMode="auto">
          <a:xfrm>
            <a:off x="0" y="0"/>
            <a:ext cx="9144000" cy="6858000"/>
            <a:chOff x="0" y="0"/>
            <a:chExt cx="5760" cy="4320"/>
          </a:xfrm>
        </p:grpSpPr>
        <p:pic>
          <p:nvPicPr>
            <p:cNvPr id="63492" name="Picture 9" descr="NEW_MAVEN_vg cover page copy"/>
            <p:cNvPicPr>
              <a:picLocks noChangeAspect="1" noChangeArrowheads="1"/>
            </p:cNvPicPr>
            <p:nvPr/>
          </p:nvPicPr>
          <p:blipFill>
            <a:blip r:embed="rId3"/>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10" descr="Maven_Logo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6" y="144"/>
              <a:ext cx="2016" cy="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490" name="Text Box 12"/>
          <p:cNvSpPr txBox="1">
            <a:spLocks noChangeArrowheads="1"/>
          </p:cNvSpPr>
          <p:nvPr/>
        </p:nvSpPr>
        <p:spPr bwMode="auto">
          <a:xfrm>
            <a:off x="304800" y="4239161"/>
            <a:ext cx="7620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4000" i="1" dirty="0" smtClean="0">
                <a:solidFill>
                  <a:schemeClr val="bg1"/>
                </a:solidFill>
              </a:rPr>
              <a:t>The </a:t>
            </a:r>
            <a:r>
              <a:rPr lang="en-US" sz="4000" i="1" dirty="0">
                <a:solidFill>
                  <a:schemeClr val="bg1"/>
                </a:solidFill>
              </a:rPr>
              <a:t>MAVEN </a:t>
            </a:r>
            <a:r>
              <a:rPr lang="en-US" sz="4000" i="1" dirty="0" smtClean="0">
                <a:solidFill>
                  <a:schemeClr val="bg1"/>
                </a:solidFill>
              </a:rPr>
              <a:t>Mission: </a:t>
            </a:r>
            <a:endParaRPr lang="en-US" sz="4000" i="1" dirty="0" smtClean="0">
              <a:solidFill>
                <a:schemeClr val="bg1"/>
              </a:solidFill>
            </a:endParaRPr>
          </a:p>
          <a:p>
            <a:pPr>
              <a:spcBef>
                <a:spcPct val="50000"/>
              </a:spcBef>
            </a:pPr>
            <a:r>
              <a:rPr lang="en-US" sz="4000" i="1" dirty="0" smtClean="0">
                <a:solidFill>
                  <a:schemeClr val="bg1"/>
                </a:solidFill>
              </a:rPr>
              <a:t>Solving </a:t>
            </a:r>
            <a:r>
              <a:rPr lang="en-US" sz="4000" i="1" dirty="0" smtClean="0">
                <a:solidFill>
                  <a:schemeClr val="bg1"/>
                </a:solidFill>
              </a:rPr>
              <a:t>Mars’ Climate </a:t>
            </a:r>
            <a:r>
              <a:rPr lang="en-US" sz="4000" i="1" dirty="0" smtClean="0">
                <a:solidFill>
                  <a:schemeClr val="bg1"/>
                </a:solidFill>
              </a:rPr>
              <a:t>Mystery</a:t>
            </a:r>
            <a:endParaRPr lang="en-US" sz="4000" i="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6562" name="TextBox 4"/>
          <p:cNvSpPr txBox="1">
            <a:spLocks noChangeArrowheads="1"/>
          </p:cNvSpPr>
          <p:nvPr/>
        </p:nvSpPr>
        <p:spPr bwMode="auto">
          <a:xfrm>
            <a:off x="228600" y="1143000"/>
            <a:ext cx="8610600" cy="56324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endParaRPr lang="en-US" smtClean="0">
              <a:solidFill>
                <a:srgbClr val="000000"/>
              </a:solidFill>
            </a:endParaRPr>
          </a:p>
          <a:p>
            <a:endParaRPr lang="en-US" smtClean="0">
              <a:solidFill>
                <a:srgbClr val="000000"/>
              </a:solidFill>
            </a:endParaRPr>
          </a:p>
          <a:p>
            <a:endParaRPr lang="en-US" smtClean="0">
              <a:solidFill>
                <a:srgbClr val="000000"/>
              </a:solidFill>
            </a:endParaRPr>
          </a:p>
          <a:p>
            <a:endParaRPr lang="en-US" smtClean="0">
              <a:solidFill>
                <a:srgbClr val="000000"/>
              </a:solidFill>
            </a:endParaRPr>
          </a:p>
          <a:p>
            <a:endParaRPr lang="en-US" smtClean="0">
              <a:solidFill>
                <a:srgbClr val="000000"/>
              </a:solidFill>
            </a:endParaRPr>
          </a:p>
          <a:p>
            <a:endParaRPr lang="en-US" smtClean="0">
              <a:solidFill>
                <a:srgbClr val="000000"/>
              </a:solidFill>
            </a:endParaRPr>
          </a:p>
          <a:p>
            <a:endParaRPr lang="en-US" smtClean="0">
              <a:solidFill>
                <a:srgbClr val="000000"/>
              </a:solidFill>
            </a:endParaRPr>
          </a:p>
          <a:p>
            <a:endParaRPr lang="en-US" smtClean="0">
              <a:solidFill>
                <a:srgbClr val="000000"/>
              </a:solidFill>
            </a:endParaRPr>
          </a:p>
          <a:p>
            <a:endParaRPr lang="en-US" smtClean="0">
              <a:solidFill>
                <a:srgbClr val="000000"/>
              </a:solidFill>
            </a:endParaRPr>
          </a:p>
          <a:p>
            <a:endParaRPr lang="en-US" smtClean="0">
              <a:solidFill>
                <a:srgbClr val="000000"/>
              </a:solidFill>
            </a:endParaRPr>
          </a:p>
          <a:p>
            <a:endParaRPr lang="en-US" smtClean="0">
              <a:solidFill>
                <a:srgbClr val="000000"/>
              </a:solidFill>
            </a:endParaRPr>
          </a:p>
          <a:p>
            <a:endParaRPr lang="en-US" smtClean="0">
              <a:solidFill>
                <a:srgbClr val="000000"/>
              </a:solidFill>
            </a:endParaRPr>
          </a:p>
          <a:p>
            <a:endParaRPr lang="en-US" smtClean="0">
              <a:solidFill>
                <a:srgbClr val="000000"/>
              </a:solidFill>
            </a:endParaRPr>
          </a:p>
          <a:p>
            <a:endParaRPr lang="en-US" smtClean="0">
              <a:solidFill>
                <a:srgbClr val="000000"/>
              </a:solidFill>
            </a:endParaRPr>
          </a:p>
          <a:p>
            <a:endParaRPr lang="en-US" smtClean="0">
              <a:solidFill>
                <a:srgbClr val="000000"/>
              </a:solidFill>
            </a:endParaRPr>
          </a:p>
        </p:txBody>
      </p:sp>
      <p:sp>
        <p:nvSpPr>
          <p:cNvPr id="66563" name="Title 1"/>
          <p:cNvSpPr>
            <a:spLocks noGrp="1"/>
          </p:cNvSpPr>
          <p:nvPr>
            <p:ph type="title"/>
          </p:nvPr>
        </p:nvSpPr>
        <p:spPr>
          <a:xfrm>
            <a:off x="1524000" y="228600"/>
            <a:ext cx="6172200" cy="609600"/>
          </a:xfrm>
        </p:spPr>
        <p:txBody>
          <a:bodyPr/>
          <a:lstStyle/>
          <a:p>
            <a:r>
              <a:rPr lang="en-US">
                <a:solidFill>
                  <a:srgbClr val="FFFFFF"/>
                </a:solidFill>
                <a:latin typeface="Arial" charset="0"/>
                <a:ea typeface="ＭＳ Ｐゴシック" charset="0"/>
                <a:cs typeface="ＭＳ Ｐゴシック" charset="0"/>
              </a:rPr>
              <a:t>The MAVEN Spacecraft</a:t>
            </a:r>
          </a:p>
        </p:txBody>
      </p:sp>
      <p:pic>
        <p:nvPicPr>
          <p:cNvPr id="26" name="Picture 5" descr="MAVEN_spacecraft"/>
          <p:cNvPicPr>
            <a:picLocks noChangeAspect="1" noChangeArrowheads="1"/>
          </p:cNvPicPr>
          <p:nvPr/>
        </p:nvPicPr>
        <p:blipFill>
          <a:blip r:embed="rId2"/>
          <a:stretch>
            <a:fillRect/>
          </a:stretch>
        </p:blipFill>
        <p:spPr bwMode="auto">
          <a:xfrm rot="1245246">
            <a:off x="806471" y="303654"/>
            <a:ext cx="7740652" cy="6685989"/>
          </a:xfrm>
          <a:prstGeom prst="rect">
            <a:avLst/>
          </a:prstGeom>
          <a:noFill/>
          <a:extLst>
            <a:ext uri="{909E8E84-426E-40dd-AFC4-6F175D3DCCD1}">
              <a14:hiddenFill xmlns:a14="http://schemas.microsoft.com/office/drawing/2010/main">
                <a:solidFill>
                  <a:srgbClr val="FFFFFF"/>
                </a:solidFill>
              </a14:hiddenFill>
            </a:ext>
          </a:extLst>
        </p:spPr>
      </p:pic>
      <p:sp>
        <p:nvSpPr>
          <p:cNvPr id="66565" name="Rectangle 3"/>
          <p:cNvSpPr>
            <a:spLocks noChangeArrowheads="1"/>
          </p:cNvSpPr>
          <p:nvPr/>
        </p:nvSpPr>
        <p:spPr bwMode="auto">
          <a:xfrm>
            <a:off x="381000" y="990600"/>
            <a:ext cx="448786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sz="1400" smtClean="0">
                <a:solidFill>
                  <a:srgbClr val="FFFFFF"/>
                </a:solidFill>
              </a:rPr>
              <a:t> 3-axis attitude control (wheel based)</a:t>
            </a:r>
          </a:p>
          <a:p>
            <a:pPr>
              <a:buFontTx/>
              <a:buChar char="•"/>
            </a:pPr>
            <a:r>
              <a:rPr lang="en-US" sz="1400" smtClean="0">
                <a:solidFill>
                  <a:srgbClr val="FFFFFF"/>
                </a:solidFill>
              </a:rPr>
              <a:t> Mono-propellant propulsion system</a:t>
            </a:r>
          </a:p>
          <a:p>
            <a:pPr>
              <a:buFontTx/>
              <a:buChar char="•"/>
            </a:pPr>
            <a:r>
              <a:rPr lang="en-US" sz="1400" smtClean="0">
                <a:solidFill>
                  <a:srgbClr val="FFFFFF"/>
                </a:solidFill>
              </a:rPr>
              <a:t> Single-fault tolerant during all critical events</a:t>
            </a:r>
          </a:p>
          <a:p>
            <a:pPr>
              <a:buFontTx/>
              <a:buChar char="•"/>
            </a:pPr>
            <a:r>
              <a:rPr lang="en-US" sz="1400" smtClean="0">
                <a:solidFill>
                  <a:srgbClr val="FFFFFF"/>
                </a:solidFill>
              </a:rPr>
              <a:t> Launch (Wet) Mass: 2550 kg max</a:t>
            </a:r>
          </a:p>
          <a:p>
            <a:pPr>
              <a:buFontTx/>
              <a:buChar char="•"/>
            </a:pPr>
            <a:r>
              <a:rPr lang="en-US" sz="1400" smtClean="0">
                <a:solidFill>
                  <a:srgbClr val="FFFFFF"/>
                </a:solidFill>
              </a:rPr>
              <a:t> Spacecraft Dry Mass: 903 kg max </a:t>
            </a:r>
          </a:p>
          <a:p>
            <a:pPr>
              <a:buFontTx/>
              <a:buChar char="•"/>
            </a:pPr>
            <a:r>
              <a:rPr lang="en-US" sz="1400" smtClean="0">
                <a:solidFill>
                  <a:srgbClr val="FFFFFF"/>
                </a:solidFill>
              </a:rPr>
              <a:t> Power:  1135 W at Mars Aphelion</a:t>
            </a:r>
          </a:p>
        </p:txBody>
      </p:sp>
      <p:sp>
        <p:nvSpPr>
          <p:cNvPr id="66566" name="TextBox 5"/>
          <p:cNvSpPr txBox="1">
            <a:spLocks noChangeArrowheads="1"/>
          </p:cNvSpPr>
          <p:nvPr/>
        </p:nvSpPr>
        <p:spPr bwMode="auto">
          <a:xfrm>
            <a:off x="685800" y="5530850"/>
            <a:ext cx="766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solidFill>
                  <a:srgbClr val="FFFFFF"/>
                </a:solidFill>
              </a:rPr>
              <a:t>MAG (2)</a:t>
            </a:r>
          </a:p>
        </p:txBody>
      </p:sp>
      <p:cxnSp>
        <p:nvCxnSpPr>
          <p:cNvPr id="66567" name="Straight Arrow Connector 7"/>
          <p:cNvCxnSpPr>
            <a:cxnSpLocks noChangeShapeType="1"/>
          </p:cNvCxnSpPr>
          <p:nvPr/>
        </p:nvCxnSpPr>
        <p:spPr bwMode="auto">
          <a:xfrm rot="5400000" flipH="1" flipV="1">
            <a:off x="1066800" y="5322888"/>
            <a:ext cx="228600" cy="228600"/>
          </a:xfrm>
          <a:prstGeom prst="straightConnector1">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cxnSp>
      <p:sp>
        <p:nvSpPr>
          <p:cNvPr id="66568" name="TextBox 8"/>
          <p:cNvSpPr txBox="1">
            <a:spLocks noChangeArrowheads="1"/>
          </p:cNvSpPr>
          <p:nvPr/>
        </p:nvSpPr>
        <p:spPr bwMode="auto">
          <a:xfrm>
            <a:off x="6629400" y="4921250"/>
            <a:ext cx="1843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ja-JP" altLang="en-US" sz="1200" smtClean="0">
                <a:solidFill>
                  <a:srgbClr val="FFFFFF"/>
                </a:solidFill>
              </a:rPr>
              <a:t>“</a:t>
            </a:r>
            <a:r>
              <a:rPr lang="en-US" sz="1200" smtClean="0">
                <a:solidFill>
                  <a:srgbClr val="FFFFFF"/>
                </a:solidFill>
              </a:rPr>
              <a:t>Gull-Wing</a:t>
            </a:r>
            <a:r>
              <a:rPr lang="ja-JP" altLang="en-US" sz="1200" smtClean="0">
                <a:solidFill>
                  <a:srgbClr val="FFFFFF"/>
                </a:solidFill>
              </a:rPr>
              <a:t>”</a:t>
            </a:r>
            <a:r>
              <a:rPr lang="en-US" sz="1200" smtClean="0">
                <a:solidFill>
                  <a:srgbClr val="FFFFFF"/>
                </a:solidFill>
              </a:rPr>
              <a:t> Solar Arrays</a:t>
            </a:r>
          </a:p>
        </p:txBody>
      </p:sp>
      <p:cxnSp>
        <p:nvCxnSpPr>
          <p:cNvPr id="66569" name="Straight Arrow Connector 9"/>
          <p:cNvCxnSpPr>
            <a:cxnSpLocks noChangeShapeType="1"/>
          </p:cNvCxnSpPr>
          <p:nvPr/>
        </p:nvCxnSpPr>
        <p:spPr bwMode="auto">
          <a:xfrm rot="16200000" flipV="1">
            <a:off x="6705600" y="4692650"/>
            <a:ext cx="228600" cy="228600"/>
          </a:xfrm>
          <a:prstGeom prst="straightConnector1">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cxnSp>
      <p:sp>
        <p:nvSpPr>
          <p:cNvPr id="66570" name="TextBox 11"/>
          <p:cNvSpPr txBox="1">
            <a:spLocks noChangeArrowheads="1"/>
          </p:cNvSpPr>
          <p:nvPr/>
        </p:nvSpPr>
        <p:spPr bwMode="auto">
          <a:xfrm>
            <a:off x="7086600" y="1416050"/>
            <a:ext cx="749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solidFill>
                  <a:srgbClr val="FFFFFF"/>
                </a:solidFill>
              </a:rPr>
              <a:t>LPW (2)</a:t>
            </a:r>
          </a:p>
        </p:txBody>
      </p:sp>
      <p:cxnSp>
        <p:nvCxnSpPr>
          <p:cNvPr id="66571" name="Straight Arrow Connector 12"/>
          <p:cNvCxnSpPr>
            <a:cxnSpLocks noChangeShapeType="1"/>
            <a:stCxn id="66570" idx="1"/>
          </p:cNvCxnSpPr>
          <p:nvPr/>
        </p:nvCxnSpPr>
        <p:spPr bwMode="auto">
          <a:xfrm rot="10800000" flipV="1">
            <a:off x="6858000" y="1554163"/>
            <a:ext cx="228600" cy="14287"/>
          </a:xfrm>
          <a:prstGeom prst="straightConnector1">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cxnSp>
      <p:sp>
        <p:nvSpPr>
          <p:cNvPr id="66572" name="TextBox 14"/>
          <p:cNvSpPr txBox="1">
            <a:spLocks noChangeArrowheads="1"/>
          </p:cNvSpPr>
          <p:nvPr/>
        </p:nvSpPr>
        <p:spPr bwMode="auto">
          <a:xfrm>
            <a:off x="4495800" y="2940050"/>
            <a:ext cx="633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solidFill>
                  <a:srgbClr val="FFFFFF"/>
                </a:solidFill>
              </a:rPr>
              <a:t>SWEA</a:t>
            </a:r>
          </a:p>
        </p:txBody>
      </p:sp>
      <p:cxnSp>
        <p:nvCxnSpPr>
          <p:cNvPr id="66573" name="Straight Arrow Connector 15"/>
          <p:cNvCxnSpPr>
            <a:cxnSpLocks noChangeShapeType="1"/>
          </p:cNvCxnSpPr>
          <p:nvPr/>
        </p:nvCxnSpPr>
        <p:spPr bwMode="auto">
          <a:xfrm rot="5400000">
            <a:off x="4335462" y="3100388"/>
            <a:ext cx="180975" cy="165100"/>
          </a:xfrm>
          <a:prstGeom prst="straightConnector1">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cxnSp>
      <p:sp>
        <p:nvSpPr>
          <p:cNvPr id="66574" name="TextBox 18"/>
          <p:cNvSpPr txBox="1">
            <a:spLocks noChangeArrowheads="1"/>
          </p:cNvSpPr>
          <p:nvPr/>
        </p:nvSpPr>
        <p:spPr bwMode="auto">
          <a:xfrm>
            <a:off x="5638800" y="5746750"/>
            <a:ext cx="213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solidFill>
                  <a:srgbClr val="FFFFFF"/>
                </a:solidFill>
              </a:rPr>
              <a:t>Articulated Payload Platform (IUVS/STATIC/NGIMS)</a:t>
            </a:r>
          </a:p>
        </p:txBody>
      </p:sp>
      <p:sp>
        <p:nvSpPr>
          <p:cNvPr id="66575" name="TextBox 19"/>
          <p:cNvSpPr txBox="1">
            <a:spLocks noChangeArrowheads="1"/>
          </p:cNvSpPr>
          <p:nvPr/>
        </p:nvSpPr>
        <p:spPr bwMode="auto">
          <a:xfrm>
            <a:off x="5259388" y="5360988"/>
            <a:ext cx="889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solidFill>
                  <a:srgbClr val="FFFFFF"/>
                </a:solidFill>
              </a:rPr>
              <a:t>Fixed HGA</a:t>
            </a:r>
          </a:p>
        </p:txBody>
      </p:sp>
      <p:cxnSp>
        <p:nvCxnSpPr>
          <p:cNvPr id="66576" name="Straight Arrow Connector 24"/>
          <p:cNvCxnSpPr>
            <a:cxnSpLocks noChangeShapeType="1"/>
            <a:stCxn id="66574" idx="1"/>
          </p:cNvCxnSpPr>
          <p:nvPr/>
        </p:nvCxnSpPr>
        <p:spPr bwMode="auto">
          <a:xfrm rot="10800000">
            <a:off x="5410200" y="5899150"/>
            <a:ext cx="228600" cy="77788"/>
          </a:xfrm>
          <a:prstGeom prst="straightConnector1">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cxnSp>
      <p:sp>
        <p:nvSpPr>
          <p:cNvPr id="66577" name="TextBox 14"/>
          <p:cNvSpPr txBox="1">
            <a:spLocks noChangeArrowheads="1"/>
          </p:cNvSpPr>
          <p:nvPr/>
        </p:nvSpPr>
        <p:spPr bwMode="auto">
          <a:xfrm>
            <a:off x="2565400" y="3575050"/>
            <a:ext cx="582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solidFill>
                  <a:srgbClr val="FFFFFF"/>
                </a:solidFill>
              </a:rPr>
              <a:t>SWIA</a:t>
            </a:r>
          </a:p>
        </p:txBody>
      </p:sp>
      <p:cxnSp>
        <p:nvCxnSpPr>
          <p:cNvPr id="66578" name="Straight Arrow Connector 15"/>
          <p:cNvCxnSpPr>
            <a:cxnSpLocks noChangeShapeType="1"/>
          </p:cNvCxnSpPr>
          <p:nvPr/>
        </p:nvCxnSpPr>
        <p:spPr bwMode="auto">
          <a:xfrm>
            <a:off x="3225800" y="3752850"/>
            <a:ext cx="520700" cy="12700"/>
          </a:xfrm>
          <a:prstGeom prst="straightConnector1">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cxnSp>
      <p:sp>
        <p:nvSpPr>
          <p:cNvPr id="66579" name="TextBox 14"/>
          <p:cNvSpPr txBox="1">
            <a:spLocks noChangeArrowheads="1"/>
          </p:cNvSpPr>
          <p:nvPr/>
        </p:nvSpPr>
        <p:spPr bwMode="auto">
          <a:xfrm>
            <a:off x="5884863" y="4992688"/>
            <a:ext cx="4238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solidFill>
                  <a:srgbClr val="FFFFFF"/>
                </a:solidFill>
              </a:rPr>
              <a:t>SEP</a:t>
            </a:r>
          </a:p>
        </p:txBody>
      </p:sp>
      <p:sp>
        <p:nvSpPr>
          <p:cNvPr id="66580" name="TextBox 14"/>
          <p:cNvSpPr txBox="1">
            <a:spLocks noChangeArrowheads="1"/>
          </p:cNvSpPr>
          <p:nvPr/>
        </p:nvSpPr>
        <p:spPr bwMode="auto">
          <a:xfrm>
            <a:off x="3622675" y="5703888"/>
            <a:ext cx="4238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solidFill>
                  <a:srgbClr val="FFFFFF"/>
                </a:solidFill>
              </a:rPr>
              <a:t>SEP</a:t>
            </a:r>
          </a:p>
        </p:txBody>
      </p:sp>
      <p:cxnSp>
        <p:nvCxnSpPr>
          <p:cNvPr id="66581" name="Straight Arrow Connector 15"/>
          <p:cNvCxnSpPr>
            <a:cxnSpLocks noChangeShapeType="1"/>
          </p:cNvCxnSpPr>
          <p:nvPr/>
        </p:nvCxnSpPr>
        <p:spPr bwMode="auto">
          <a:xfrm rot="10800000">
            <a:off x="5584825" y="4989513"/>
            <a:ext cx="292100" cy="114300"/>
          </a:xfrm>
          <a:prstGeom prst="straightConnector1">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66582" name="Straight Arrow Connector 15"/>
          <p:cNvCxnSpPr>
            <a:cxnSpLocks noChangeShapeType="1"/>
            <a:stCxn id="66575" idx="0"/>
          </p:cNvCxnSpPr>
          <p:nvPr/>
        </p:nvCxnSpPr>
        <p:spPr bwMode="auto">
          <a:xfrm flipH="1" flipV="1">
            <a:off x="5060950" y="4975225"/>
            <a:ext cx="642938" cy="385763"/>
          </a:xfrm>
          <a:prstGeom prst="straightConnector1">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66583" name="Straight Arrow Connector 15"/>
          <p:cNvCxnSpPr>
            <a:cxnSpLocks noChangeShapeType="1"/>
          </p:cNvCxnSpPr>
          <p:nvPr/>
        </p:nvCxnSpPr>
        <p:spPr bwMode="auto">
          <a:xfrm flipV="1">
            <a:off x="3871913" y="5308600"/>
            <a:ext cx="228600" cy="414338"/>
          </a:xfrm>
          <a:prstGeom prst="straightConnector1">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cxnSp>
      <p:sp>
        <p:nvSpPr>
          <p:cNvPr id="66584" name="TextBox 14"/>
          <p:cNvSpPr txBox="1">
            <a:spLocks noChangeArrowheads="1"/>
          </p:cNvSpPr>
          <p:nvPr/>
        </p:nvSpPr>
        <p:spPr bwMode="auto">
          <a:xfrm>
            <a:off x="5670550" y="2863850"/>
            <a:ext cx="1455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smtClean="0">
                <a:solidFill>
                  <a:srgbClr val="FFFFFF"/>
                </a:solidFill>
              </a:rPr>
              <a:t>Electra (behind)</a:t>
            </a:r>
          </a:p>
        </p:txBody>
      </p:sp>
      <p:cxnSp>
        <p:nvCxnSpPr>
          <p:cNvPr id="66585" name="Straight Arrow Connector 15"/>
          <p:cNvCxnSpPr>
            <a:cxnSpLocks noChangeShapeType="1"/>
          </p:cNvCxnSpPr>
          <p:nvPr/>
        </p:nvCxnSpPr>
        <p:spPr bwMode="auto">
          <a:xfrm flipH="1">
            <a:off x="5338763" y="3070225"/>
            <a:ext cx="371475" cy="412750"/>
          </a:xfrm>
          <a:prstGeom prst="straightConnector1">
            <a:avLst/>
          </a:prstGeom>
          <a:noFill/>
          <a:ln w="9525">
            <a:solidFill>
              <a:schemeClr val="bg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661106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4994" name="Group 3"/>
          <p:cNvGrpSpPr>
            <a:grpSpLocks/>
          </p:cNvGrpSpPr>
          <p:nvPr/>
        </p:nvGrpSpPr>
        <p:grpSpPr bwMode="auto">
          <a:xfrm>
            <a:off x="0" y="1066800"/>
            <a:ext cx="9145588" cy="5927725"/>
            <a:chOff x="0" y="585"/>
            <a:chExt cx="5761" cy="3734"/>
          </a:xfrm>
        </p:grpSpPr>
        <p:sp>
          <p:nvSpPr>
            <p:cNvPr id="85034" name="Rectangle 4"/>
            <p:cNvSpPr>
              <a:spLocks noChangeArrowheads="1"/>
            </p:cNvSpPr>
            <p:nvPr/>
          </p:nvSpPr>
          <p:spPr bwMode="auto">
            <a:xfrm>
              <a:off x="0" y="602"/>
              <a:ext cx="5760" cy="825"/>
            </a:xfrm>
            <a:prstGeom prst="rect">
              <a:avLst/>
            </a:prstGeom>
            <a:solidFill>
              <a:schemeClr val="tx1"/>
            </a:solidFill>
            <a:ln w="9525">
              <a:solidFill>
                <a:schemeClr val="tx1"/>
              </a:solidFill>
              <a:miter lim="800000"/>
              <a:headEnd/>
              <a:tailEnd/>
            </a:ln>
          </p:spPr>
          <p:txBody>
            <a:bodyPr wrap="none" anchor="ctr"/>
            <a:lstStyle/>
            <a:p>
              <a:endParaRPr lang="en-US" smtClean="0">
                <a:solidFill>
                  <a:srgbClr val="000000"/>
                </a:solidFill>
              </a:endParaRPr>
            </a:p>
          </p:txBody>
        </p:sp>
        <p:pic>
          <p:nvPicPr>
            <p:cNvPr id="85035" name="Picture 5" descr="Next Decade blank"/>
            <p:cNvPicPr>
              <a:picLocks noChangeAspect="1" noChangeArrowheads="1"/>
            </p:cNvPicPr>
            <p:nvPr/>
          </p:nvPicPr>
          <p:blipFill>
            <a:blip r:embed="rId3"/>
            <a:stretch>
              <a:fillRect/>
            </a:stretch>
          </p:blipFill>
          <p:spPr bwMode="auto">
            <a:xfrm>
              <a:off x="0" y="1427"/>
              <a:ext cx="5761" cy="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5036" name="Group 6"/>
            <p:cNvGrpSpPr>
              <a:grpSpLocks/>
            </p:cNvGrpSpPr>
            <p:nvPr/>
          </p:nvGrpSpPr>
          <p:grpSpPr bwMode="auto">
            <a:xfrm>
              <a:off x="525" y="585"/>
              <a:ext cx="4720" cy="231"/>
              <a:chOff x="525" y="715"/>
              <a:chExt cx="4720" cy="231"/>
            </a:xfrm>
          </p:grpSpPr>
          <p:sp>
            <p:nvSpPr>
              <p:cNvPr id="85037" name="Line 7"/>
              <p:cNvSpPr>
                <a:spLocks noChangeShapeType="1"/>
              </p:cNvSpPr>
              <p:nvPr/>
            </p:nvSpPr>
            <p:spPr bwMode="auto">
              <a:xfrm>
                <a:off x="525" y="837"/>
                <a:ext cx="181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endParaRPr>
              </a:p>
            </p:txBody>
          </p:sp>
          <p:sp>
            <p:nvSpPr>
              <p:cNvPr id="85038" name="Line 8"/>
              <p:cNvSpPr>
                <a:spLocks noChangeShapeType="1"/>
              </p:cNvSpPr>
              <p:nvPr/>
            </p:nvSpPr>
            <p:spPr bwMode="auto">
              <a:xfrm>
                <a:off x="3429" y="835"/>
                <a:ext cx="181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endParaRPr>
              </a:p>
            </p:txBody>
          </p:sp>
          <p:sp>
            <p:nvSpPr>
              <p:cNvPr id="85039" name="Text Box 9"/>
              <p:cNvSpPr txBox="1">
                <a:spLocks noChangeArrowheads="1"/>
              </p:cNvSpPr>
              <p:nvPr/>
            </p:nvSpPr>
            <p:spPr bwMode="auto">
              <a:xfrm>
                <a:off x="2400" y="715"/>
                <a:ext cx="9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i="1" smtClean="0">
                    <a:solidFill>
                      <a:srgbClr val="FFFFFF"/>
                    </a:solidFill>
                  </a:rPr>
                  <a:t>Launch Year</a:t>
                </a:r>
              </a:p>
            </p:txBody>
          </p:sp>
        </p:grpSp>
      </p:grpSp>
      <p:sp>
        <p:nvSpPr>
          <p:cNvPr id="84995" name="Line 10"/>
          <p:cNvSpPr>
            <a:spLocks noChangeShapeType="1"/>
          </p:cNvSpPr>
          <p:nvPr/>
        </p:nvSpPr>
        <p:spPr bwMode="auto">
          <a:xfrm>
            <a:off x="3881438" y="1231900"/>
            <a:ext cx="0" cy="5626100"/>
          </a:xfrm>
          <a:prstGeom prst="line">
            <a:avLst/>
          </a:prstGeom>
          <a:noFill/>
          <a:ln w="9525">
            <a:solidFill>
              <a:srgbClr val="BCAA92"/>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endParaRPr>
          </a:p>
        </p:txBody>
      </p:sp>
      <p:sp>
        <p:nvSpPr>
          <p:cNvPr id="84996" name="Line 11"/>
          <p:cNvSpPr>
            <a:spLocks noChangeShapeType="1"/>
          </p:cNvSpPr>
          <p:nvPr/>
        </p:nvSpPr>
        <p:spPr bwMode="auto">
          <a:xfrm>
            <a:off x="5018088" y="1231900"/>
            <a:ext cx="0" cy="5626100"/>
          </a:xfrm>
          <a:prstGeom prst="line">
            <a:avLst/>
          </a:prstGeom>
          <a:noFill/>
          <a:ln w="9525">
            <a:solidFill>
              <a:srgbClr val="BCAA92"/>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endParaRPr>
          </a:p>
        </p:txBody>
      </p:sp>
      <p:sp>
        <p:nvSpPr>
          <p:cNvPr id="84997" name="Line 12"/>
          <p:cNvSpPr>
            <a:spLocks noChangeShapeType="1"/>
          </p:cNvSpPr>
          <p:nvPr/>
        </p:nvSpPr>
        <p:spPr bwMode="auto">
          <a:xfrm>
            <a:off x="6135688" y="1231900"/>
            <a:ext cx="0" cy="5626100"/>
          </a:xfrm>
          <a:prstGeom prst="line">
            <a:avLst/>
          </a:prstGeom>
          <a:noFill/>
          <a:ln w="9525">
            <a:solidFill>
              <a:srgbClr val="BCAA92"/>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endParaRPr>
          </a:p>
        </p:txBody>
      </p:sp>
      <p:grpSp>
        <p:nvGrpSpPr>
          <p:cNvPr id="84998" name="Group 13"/>
          <p:cNvGrpSpPr>
            <a:grpSpLocks/>
          </p:cNvGrpSpPr>
          <p:nvPr/>
        </p:nvGrpSpPr>
        <p:grpSpPr bwMode="auto">
          <a:xfrm>
            <a:off x="1525588" y="2481263"/>
            <a:ext cx="1006475" cy="844550"/>
            <a:chOff x="2440" y="1623"/>
            <a:chExt cx="634" cy="532"/>
          </a:xfrm>
        </p:grpSpPr>
        <p:pic>
          <p:nvPicPr>
            <p:cNvPr id="85032" name="Picture 14" descr="MRO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440" y="1623"/>
              <a:ext cx="634"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35" name="Text Box 15"/>
            <p:cNvSpPr txBox="1">
              <a:spLocks noChangeArrowheads="1"/>
            </p:cNvSpPr>
            <p:nvPr/>
          </p:nvSpPr>
          <p:spPr bwMode="auto">
            <a:xfrm>
              <a:off x="2750" y="1658"/>
              <a:ext cx="303" cy="154"/>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eaLnBrk="1" hangingPunct="1">
                <a:defRPr/>
              </a:pPr>
              <a:r>
                <a:rPr lang="en-US" sz="1000" b="1">
                  <a:solidFill>
                    <a:srgbClr val="FFFFFF"/>
                  </a:solidFill>
                  <a:ea typeface="ＭＳ Ｐゴシック" charset="-128"/>
                  <a:cs typeface="ＭＳ Ｐゴシック" charset="-128"/>
                </a:rPr>
                <a:t>MRO</a:t>
              </a:r>
            </a:p>
          </p:txBody>
        </p:sp>
      </p:grpSp>
      <p:grpSp>
        <p:nvGrpSpPr>
          <p:cNvPr id="84999" name="Group 16"/>
          <p:cNvGrpSpPr>
            <a:grpSpLocks/>
          </p:cNvGrpSpPr>
          <p:nvPr/>
        </p:nvGrpSpPr>
        <p:grpSpPr bwMode="auto">
          <a:xfrm>
            <a:off x="217488" y="3206750"/>
            <a:ext cx="1296987" cy="990600"/>
            <a:chOff x="0" y="2278"/>
            <a:chExt cx="817" cy="624"/>
          </a:xfrm>
        </p:grpSpPr>
        <p:pic>
          <p:nvPicPr>
            <p:cNvPr id="85030" name="Picture 17" descr="marsExpress"/>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2411"/>
              <a:ext cx="817"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38" name="Text Box 18"/>
            <p:cNvSpPr txBox="1">
              <a:spLocks noChangeArrowheads="1"/>
            </p:cNvSpPr>
            <p:nvPr/>
          </p:nvSpPr>
          <p:spPr bwMode="auto">
            <a:xfrm>
              <a:off x="76" y="2278"/>
              <a:ext cx="636" cy="25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eaLnBrk="1" hangingPunct="1">
                <a:defRPr/>
              </a:pPr>
              <a:r>
                <a:rPr lang="en-US" sz="1000" b="1">
                  <a:solidFill>
                    <a:srgbClr val="FFFFFF"/>
                  </a:solidFill>
                  <a:ea typeface="ＭＳ Ｐゴシック" charset="-128"/>
                  <a:cs typeface="ＭＳ Ｐゴシック" charset="-128"/>
                </a:rPr>
                <a:t>Mars Express</a:t>
              </a:r>
            </a:p>
            <a:p>
              <a:pPr algn="ctr" eaLnBrk="1" hangingPunct="1">
                <a:defRPr/>
              </a:pPr>
              <a:r>
                <a:rPr lang="en-US" sz="1000" b="1">
                  <a:solidFill>
                    <a:srgbClr val="FFFFFF"/>
                  </a:solidFill>
                  <a:ea typeface="ＭＳ Ｐゴシック" charset="-128"/>
                  <a:cs typeface="ＭＳ Ｐゴシック" charset="-128"/>
                </a:rPr>
                <a:t>Coop</a:t>
              </a:r>
            </a:p>
          </p:txBody>
        </p:sp>
      </p:grpSp>
      <p:grpSp>
        <p:nvGrpSpPr>
          <p:cNvPr id="85000" name="Group 19"/>
          <p:cNvGrpSpPr>
            <a:grpSpLocks/>
          </p:cNvGrpSpPr>
          <p:nvPr/>
        </p:nvGrpSpPr>
        <p:grpSpPr bwMode="auto">
          <a:xfrm>
            <a:off x="233363" y="1879600"/>
            <a:ext cx="1241425" cy="941388"/>
            <a:chOff x="0" y="1056"/>
            <a:chExt cx="782" cy="593"/>
          </a:xfrm>
        </p:grpSpPr>
        <p:pic>
          <p:nvPicPr>
            <p:cNvPr id="85028" name="Picture 20" descr="MR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1056"/>
              <a:ext cx="782" cy="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1" name="Text Box 21"/>
            <p:cNvSpPr txBox="1">
              <a:spLocks noChangeArrowheads="1"/>
            </p:cNvSpPr>
            <p:nvPr/>
          </p:nvSpPr>
          <p:spPr bwMode="auto">
            <a:xfrm>
              <a:off x="326" y="1101"/>
              <a:ext cx="450" cy="154"/>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eaLnBrk="1" hangingPunct="1">
                <a:defRPr/>
              </a:pPr>
              <a:r>
                <a:rPr lang="en-US" sz="1000" b="1">
                  <a:solidFill>
                    <a:srgbClr val="FFFFFF"/>
                  </a:solidFill>
                  <a:ea typeface="ＭＳ Ｐゴシック" charset="-128"/>
                  <a:cs typeface="ＭＳ Ｐゴシック" charset="-128"/>
                </a:rPr>
                <a:t>Odyssey</a:t>
              </a:r>
            </a:p>
          </p:txBody>
        </p:sp>
      </p:grpSp>
      <p:grpSp>
        <p:nvGrpSpPr>
          <p:cNvPr id="85001" name="Group 22"/>
          <p:cNvGrpSpPr>
            <a:grpSpLocks/>
          </p:cNvGrpSpPr>
          <p:nvPr/>
        </p:nvGrpSpPr>
        <p:grpSpPr bwMode="auto">
          <a:xfrm>
            <a:off x="0" y="5348288"/>
            <a:ext cx="1835150" cy="1509712"/>
            <a:chOff x="0" y="3369"/>
            <a:chExt cx="1156" cy="951"/>
          </a:xfrm>
        </p:grpSpPr>
        <p:pic>
          <p:nvPicPr>
            <p:cNvPr id="85025" name="Picture 23" descr="me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6" y="3496"/>
              <a:ext cx="612"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26" name="Picture 24" descr="rove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flipH="1">
              <a:off x="571" y="3831"/>
              <a:ext cx="585"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5" name="Text Box 25"/>
            <p:cNvSpPr txBox="1">
              <a:spLocks noChangeArrowheads="1"/>
            </p:cNvSpPr>
            <p:nvPr/>
          </p:nvSpPr>
          <p:spPr bwMode="auto">
            <a:xfrm>
              <a:off x="0" y="3369"/>
              <a:ext cx="294" cy="154"/>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eaLnBrk="1" hangingPunct="1">
                <a:defRPr/>
              </a:pPr>
              <a:r>
                <a:rPr lang="en-US" sz="1000" b="1">
                  <a:solidFill>
                    <a:srgbClr val="FFFFFF"/>
                  </a:solidFill>
                  <a:ea typeface="ＭＳ Ｐゴシック" charset="-128"/>
                  <a:cs typeface="ＭＳ Ｐゴシック" charset="-128"/>
                </a:rPr>
                <a:t>MER</a:t>
              </a:r>
            </a:p>
          </p:txBody>
        </p:sp>
      </p:grpSp>
      <p:sp>
        <p:nvSpPr>
          <p:cNvPr id="85002" name="Text Box 26"/>
          <p:cNvSpPr txBox="1">
            <a:spLocks noChangeArrowheads="1"/>
          </p:cNvSpPr>
          <p:nvPr/>
        </p:nvSpPr>
        <p:spPr bwMode="auto">
          <a:xfrm>
            <a:off x="5251450" y="1338263"/>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smtClean="0">
                <a:solidFill>
                  <a:srgbClr val="FFFFFF"/>
                </a:solidFill>
              </a:rPr>
              <a:t>2013</a:t>
            </a:r>
          </a:p>
        </p:txBody>
      </p:sp>
      <p:sp>
        <p:nvSpPr>
          <p:cNvPr id="85003" name="Text Box 27"/>
          <p:cNvSpPr txBox="1">
            <a:spLocks noChangeArrowheads="1"/>
          </p:cNvSpPr>
          <p:nvPr/>
        </p:nvSpPr>
        <p:spPr bwMode="auto">
          <a:xfrm>
            <a:off x="6357938" y="13335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smtClean="0">
                <a:solidFill>
                  <a:srgbClr val="FFFFFF"/>
                </a:solidFill>
              </a:rPr>
              <a:t>2016</a:t>
            </a:r>
          </a:p>
        </p:txBody>
      </p:sp>
      <p:sp>
        <p:nvSpPr>
          <p:cNvPr id="85004" name="Text Box 28"/>
          <p:cNvSpPr txBox="1">
            <a:spLocks noChangeArrowheads="1"/>
          </p:cNvSpPr>
          <p:nvPr/>
        </p:nvSpPr>
        <p:spPr bwMode="auto">
          <a:xfrm>
            <a:off x="7316788" y="1339850"/>
            <a:ext cx="1822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smtClean="0">
                <a:solidFill>
                  <a:srgbClr val="FFFFFF"/>
                </a:solidFill>
              </a:rPr>
              <a:t>2018 &amp; Beyond</a:t>
            </a:r>
          </a:p>
        </p:txBody>
      </p:sp>
      <p:sp>
        <p:nvSpPr>
          <p:cNvPr id="85005" name="Text Box 29"/>
          <p:cNvSpPr txBox="1">
            <a:spLocks noChangeArrowheads="1"/>
          </p:cNvSpPr>
          <p:nvPr/>
        </p:nvSpPr>
        <p:spPr bwMode="auto">
          <a:xfrm>
            <a:off x="4119563" y="1335088"/>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smtClean="0">
                <a:solidFill>
                  <a:srgbClr val="FFFFFF"/>
                </a:solidFill>
              </a:rPr>
              <a:t>2011</a:t>
            </a:r>
          </a:p>
        </p:txBody>
      </p:sp>
      <p:sp>
        <p:nvSpPr>
          <p:cNvPr id="85006" name="Text Box 30"/>
          <p:cNvSpPr txBox="1">
            <a:spLocks noChangeArrowheads="1"/>
          </p:cNvSpPr>
          <p:nvPr/>
        </p:nvSpPr>
        <p:spPr bwMode="auto">
          <a:xfrm>
            <a:off x="2995613" y="1336675"/>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smtClean="0">
                <a:solidFill>
                  <a:srgbClr val="FFFFFF"/>
                </a:solidFill>
              </a:rPr>
              <a:t>2009</a:t>
            </a:r>
          </a:p>
        </p:txBody>
      </p:sp>
      <p:sp>
        <p:nvSpPr>
          <p:cNvPr id="85007" name="Text Box 31"/>
          <p:cNvSpPr txBox="1">
            <a:spLocks noChangeArrowheads="1"/>
          </p:cNvSpPr>
          <p:nvPr/>
        </p:nvSpPr>
        <p:spPr bwMode="auto">
          <a:xfrm>
            <a:off x="304800" y="1323975"/>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smtClean="0">
                <a:solidFill>
                  <a:srgbClr val="FFFFFF"/>
                </a:solidFill>
              </a:rPr>
              <a:t>Operational / Recent</a:t>
            </a:r>
          </a:p>
        </p:txBody>
      </p:sp>
      <p:sp>
        <p:nvSpPr>
          <p:cNvPr id="85008" name="Line 32"/>
          <p:cNvSpPr>
            <a:spLocks noChangeShapeType="1"/>
          </p:cNvSpPr>
          <p:nvPr/>
        </p:nvSpPr>
        <p:spPr bwMode="auto">
          <a:xfrm>
            <a:off x="7269163" y="1231900"/>
            <a:ext cx="0" cy="5626100"/>
          </a:xfrm>
          <a:prstGeom prst="line">
            <a:avLst/>
          </a:prstGeom>
          <a:noFill/>
          <a:ln w="9525">
            <a:solidFill>
              <a:srgbClr val="BCAA92"/>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endParaRPr>
          </a:p>
        </p:txBody>
      </p:sp>
      <p:sp>
        <p:nvSpPr>
          <p:cNvPr id="184354" name="Text Box 34"/>
          <p:cNvSpPr txBox="1">
            <a:spLocks noChangeArrowheads="1"/>
          </p:cNvSpPr>
          <p:nvPr/>
        </p:nvSpPr>
        <p:spPr bwMode="auto">
          <a:xfrm>
            <a:off x="4657725" y="3032125"/>
            <a:ext cx="1885950" cy="244475"/>
          </a:xfrm>
          <a:prstGeom prst="rect">
            <a:avLst/>
          </a:prstGeom>
          <a:noFill/>
          <a:ln w="9525">
            <a:noFill/>
            <a:miter lim="800000"/>
            <a:headEnd/>
            <a:tailEnd/>
          </a:ln>
          <a:effectLst>
            <a:outerShdw dist="25399" dir="2700000" algn="ctr" rotWithShape="0">
              <a:schemeClr val="tx1"/>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000" b="1" smtClean="0">
                <a:solidFill>
                  <a:srgbClr val="FFFFFF"/>
                </a:solidFill>
              </a:rPr>
              <a:t>MAVEN </a:t>
            </a:r>
            <a:endParaRPr lang="en-US" sz="1200" b="1" smtClean="0">
              <a:solidFill>
                <a:srgbClr val="FFFFFF"/>
              </a:solidFill>
            </a:endParaRPr>
          </a:p>
        </p:txBody>
      </p:sp>
      <p:grpSp>
        <p:nvGrpSpPr>
          <p:cNvPr id="85010" name="Group 35"/>
          <p:cNvGrpSpPr>
            <a:grpSpLocks/>
          </p:cNvGrpSpPr>
          <p:nvPr/>
        </p:nvGrpSpPr>
        <p:grpSpPr bwMode="auto">
          <a:xfrm>
            <a:off x="1482725" y="5421313"/>
            <a:ext cx="1463675" cy="985837"/>
            <a:chOff x="1054" y="3549"/>
            <a:chExt cx="922" cy="621"/>
          </a:xfrm>
        </p:grpSpPr>
        <p:pic>
          <p:nvPicPr>
            <p:cNvPr id="85023" name="Picture 36" descr="pheonix"/>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092" y="3601"/>
              <a:ext cx="884"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7" name="Text Box 37"/>
            <p:cNvSpPr txBox="1">
              <a:spLocks noChangeArrowheads="1"/>
            </p:cNvSpPr>
            <p:nvPr/>
          </p:nvSpPr>
          <p:spPr bwMode="auto">
            <a:xfrm>
              <a:off x="1054" y="3549"/>
              <a:ext cx="689" cy="154"/>
            </a:xfrm>
            <a:prstGeom prst="rect">
              <a:avLst/>
            </a:prstGeom>
            <a:noFill/>
            <a:ln w="9525">
              <a:noFill/>
              <a:miter lim="800000"/>
              <a:headEnd/>
              <a:tailEnd/>
            </a:ln>
            <a:effectLst>
              <a:outerShdw dist="25399" dir="2700000" algn="ctr" rotWithShape="0">
                <a:schemeClr val="tx1"/>
              </a:outerShdw>
            </a:effectLst>
          </p:spPr>
          <p:txBody>
            <a:bodyPr>
              <a:spAutoFit/>
            </a:bodyPr>
            <a:lstStyle/>
            <a:p>
              <a:pPr algn="ctr" eaLnBrk="1" hangingPunct="1">
                <a:defRPr/>
              </a:pPr>
              <a:r>
                <a:rPr lang="en-US" sz="1000" b="1">
                  <a:solidFill>
                    <a:srgbClr val="FFFFFF"/>
                  </a:solidFill>
                  <a:ea typeface="ＭＳ Ｐゴシック" charset="-128"/>
                  <a:cs typeface="ＭＳ Ｐゴシック" charset="-128"/>
                </a:rPr>
                <a:t>Phoenix</a:t>
              </a:r>
            </a:p>
          </p:txBody>
        </p:sp>
      </p:grpSp>
      <p:grpSp>
        <p:nvGrpSpPr>
          <p:cNvPr id="85011" name="Group 38"/>
          <p:cNvGrpSpPr>
            <a:grpSpLocks/>
          </p:cNvGrpSpPr>
          <p:nvPr/>
        </p:nvGrpSpPr>
        <p:grpSpPr bwMode="auto">
          <a:xfrm>
            <a:off x="3779838" y="5486400"/>
            <a:ext cx="1706562" cy="1143000"/>
            <a:chOff x="1706" y="3600"/>
            <a:chExt cx="1075" cy="720"/>
          </a:xfrm>
        </p:grpSpPr>
        <p:sp>
          <p:nvSpPr>
            <p:cNvPr id="184359" name="Text Box 39"/>
            <p:cNvSpPr txBox="1">
              <a:spLocks noChangeArrowheads="1"/>
            </p:cNvSpPr>
            <p:nvPr/>
          </p:nvSpPr>
          <p:spPr bwMode="auto">
            <a:xfrm>
              <a:off x="1993" y="3600"/>
              <a:ext cx="788" cy="154"/>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eaLnBrk="1" hangingPunct="1">
                <a:defRPr/>
              </a:pPr>
              <a:r>
                <a:rPr lang="en-US" sz="1000" b="1">
                  <a:solidFill>
                    <a:srgbClr val="FFFFFF"/>
                  </a:solidFill>
                  <a:ea typeface="ＭＳ Ｐゴシック" charset="-128"/>
                  <a:cs typeface="ＭＳ Ｐゴシック" charset="-128"/>
                </a:rPr>
                <a:t>Mars Science Lab</a:t>
              </a:r>
            </a:p>
          </p:txBody>
        </p:sp>
        <p:pic>
          <p:nvPicPr>
            <p:cNvPr id="85022" name="Picture 40" descr="marsScienceLab"/>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706" y="3771"/>
              <a:ext cx="78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5012" name="Line 49"/>
          <p:cNvSpPr>
            <a:spLocks noChangeShapeType="1"/>
          </p:cNvSpPr>
          <p:nvPr/>
        </p:nvSpPr>
        <p:spPr bwMode="auto">
          <a:xfrm>
            <a:off x="2767013" y="1231900"/>
            <a:ext cx="0" cy="5626100"/>
          </a:xfrm>
          <a:prstGeom prst="line">
            <a:avLst/>
          </a:prstGeom>
          <a:noFill/>
          <a:ln w="9525">
            <a:solidFill>
              <a:srgbClr val="BCAA92"/>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endParaRPr>
          </a:p>
        </p:txBody>
      </p:sp>
      <p:sp>
        <p:nvSpPr>
          <p:cNvPr id="85014" name="Rectangle 2"/>
          <p:cNvSpPr>
            <a:spLocks noGrp="1" noChangeArrowheads="1"/>
          </p:cNvSpPr>
          <p:nvPr>
            <p:ph type="title"/>
          </p:nvPr>
        </p:nvSpPr>
        <p:spPr>
          <a:xfrm>
            <a:off x="1219200" y="76200"/>
            <a:ext cx="6769100" cy="738188"/>
          </a:xfrm>
        </p:spPr>
        <p:txBody>
          <a:bodyPr/>
          <a:lstStyle/>
          <a:p>
            <a:pPr eaLnBrk="1" hangingPunct="1"/>
            <a:r>
              <a:rPr lang="en-US">
                <a:solidFill>
                  <a:srgbClr val="CC0000"/>
                </a:solidFill>
                <a:latin typeface="Arial" charset="0"/>
                <a:ea typeface="ＭＳ Ｐゴシック" charset="0"/>
                <a:cs typeface="ＭＳ Ｐゴシック" charset="0"/>
              </a:rPr>
              <a:t>NASA</a:t>
            </a:r>
            <a:r>
              <a:rPr lang="ja-JP" altLang="en-US">
                <a:solidFill>
                  <a:srgbClr val="CC0000"/>
                </a:solidFill>
                <a:latin typeface="Arial" charset="0"/>
                <a:ea typeface="ＭＳ Ｐゴシック" charset="0"/>
                <a:cs typeface="ＭＳ Ｐゴシック" charset="0"/>
              </a:rPr>
              <a:t>’</a:t>
            </a:r>
            <a:r>
              <a:rPr lang="en-US">
                <a:solidFill>
                  <a:srgbClr val="CC0000"/>
                </a:solidFill>
                <a:latin typeface="Arial" charset="0"/>
                <a:ea typeface="ＭＳ Ｐゴシック" charset="0"/>
                <a:cs typeface="ＭＳ Ｐゴシック" charset="0"/>
              </a:rPr>
              <a:t>s Mars Exploration Program</a:t>
            </a:r>
            <a:r>
              <a:rPr lang="en-US" sz="3600">
                <a:latin typeface="Arial" charset="0"/>
                <a:ea typeface="ＭＳ Ｐゴシック" charset="0"/>
                <a:cs typeface="ＭＳ Ｐゴシック" charset="0"/>
              </a:rPr>
              <a:t> </a:t>
            </a:r>
          </a:p>
        </p:txBody>
      </p:sp>
      <p:grpSp>
        <p:nvGrpSpPr>
          <p:cNvPr id="85015" name="Group 38"/>
          <p:cNvGrpSpPr>
            <a:grpSpLocks/>
          </p:cNvGrpSpPr>
          <p:nvPr/>
        </p:nvGrpSpPr>
        <p:grpSpPr bwMode="auto">
          <a:xfrm flipH="1">
            <a:off x="7346950" y="5181600"/>
            <a:ext cx="1492250" cy="1143000"/>
            <a:chOff x="1706" y="3600"/>
            <a:chExt cx="931" cy="720"/>
          </a:xfrm>
        </p:grpSpPr>
        <p:sp>
          <p:nvSpPr>
            <p:cNvPr id="49" name="Text Box 39"/>
            <p:cNvSpPr txBox="1">
              <a:spLocks noChangeArrowheads="1"/>
            </p:cNvSpPr>
            <p:nvPr/>
          </p:nvSpPr>
          <p:spPr bwMode="auto">
            <a:xfrm>
              <a:off x="1849" y="3600"/>
              <a:ext cx="788" cy="155"/>
            </a:xfrm>
            <a:prstGeom prst="rect">
              <a:avLst/>
            </a:prstGeom>
            <a:noFill/>
            <a:ln w="9525">
              <a:noFill/>
              <a:miter lim="800000"/>
              <a:headEnd/>
              <a:tailEnd/>
            </a:ln>
            <a:effectLst>
              <a:outerShdw dist="35921" dir="2700000" algn="ctr" rotWithShape="0">
                <a:schemeClr val="tx1"/>
              </a:outerShdw>
            </a:effectLst>
          </p:spPr>
          <p:txBody>
            <a:bodyPr>
              <a:spAutoFit/>
            </a:bodyPr>
            <a:lstStyle/>
            <a:p>
              <a:pPr eaLnBrk="1" hangingPunct="1">
                <a:defRPr/>
              </a:pPr>
              <a:r>
                <a:rPr lang="en-US" sz="1000" b="1" dirty="0">
                  <a:solidFill>
                    <a:srgbClr val="FFFFFF"/>
                  </a:solidFill>
                  <a:ea typeface="ＭＳ Ｐゴシック" charset="-128"/>
                  <a:cs typeface="ＭＳ Ｐゴシック" charset="-128"/>
                </a:rPr>
                <a:t>MSL - 2020</a:t>
              </a:r>
            </a:p>
          </p:txBody>
        </p:sp>
        <p:pic>
          <p:nvPicPr>
            <p:cNvPr id="85020" name="Picture 40" descr="marsScienceLab"/>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1706" y="3771"/>
              <a:ext cx="788"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5016" name="Group 35"/>
          <p:cNvGrpSpPr>
            <a:grpSpLocks/>
          </p:cNvGrpSpPr>
          <p:nvPr/>
        </p:nvGrpSpPr>
        <p:grpSpPr bwMode="auto">
          <a:xfrm flipH="1">
            <a:off x="5867400" y="5410200"/>
            <a:ext cx="1524000" cy="985838"/>
            <a:chOff x="1054" y="3549"/>
            <a:chExt cx="922" cy="621"/>
          </a:xfrm>
        </p:grpSpPr>
        <p:pic>
          <p:nvPicPr>
            <p:cNvPr id="85017" name="Picture 36" descr="pheonix"/>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1092" y="3601"/>
              <a:ext cx="884"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37"/>
            <p:cNvSpPr txBox="1">
              <a:spLocks noChangeArrowheads="1"/>
            </p:cNvSpPr>
            <p:nvPr/>
          </p:nvSpPr>
          <p:spPr bwMode="auto">
            <a:xfrm>
              <a:off x="1054" y="3549"/>
              <a:ext cx="689" cy="154"/>
            </a:xfrm>
            <a:prstGeom prst="rect">
              <a:avLst/>
            </a:prstGeom>
            <a:noFill/>
            <a:ln w="9525">
              <a:noFill/>
              <a:miter lim="800000"/>
              <a:headEnd/>
              <a:tailEnd/>
            </a:ln>
            <a:effectLst>
              <a:outerShdw dist="25399" dir="2700000" algn="ctr" rotWithShape="0">
                <a:schemeClr val="tx1"/>
              </a:outerShdw>
            </a:effectLst>
          </p:spPr>
          <p:txBody>
            <a:bodyPr>
              <a:spAutoFit/>
            </a:bodyPr>
            <a:lstStyle/>
            <a:p>
              <a:pPr algn="ctr" eaLnBrk="1" hangingPunct="1">
                <a:defRPr/>
              </a:pPr>
              <a:r>
                <a:rPr lang="en-US" sz="1000" b="1" dirty="0" err="1">
                  <a:solidFill>
                    <a:srgbClr val="FFFFFF"/>
                  </a:solidFill>
                  <a:ea typeface="ＭＳ Ｐゴシック" charset="-128"/>
                  <a:cs typeface="ＭＳ Ｐゴシック" charset="-128"/>
                </a:rPr>
                <a:t>InSight</a:t>
              </a:r>
              <a:endParaRPr lang="en-US" sz="1000" b="1" dirty="0">
                <a:solidFill>
                  <a:srgbClr val="FFFFFF"/>
                </a:solidFill>
                <a:ea typeface="ＭＳ Ｐゴシック" charset="-128"/>
                <a:cs typeface="ＭＳ Ｐゴシック" charset="-128"/>
              </a:endParaRPr>
            </a:p>
          </p:txBody>
        </p:sp>
      </p:grpSp>
      <p:pic>
        <p:nvPicPr>
          <p:cNvPr id="48" name="Picture 5" descr="MAVEN_spacecraft"/>
          <p:cNvPicPr>
            <a:picLocks noChangeAspect="1" noChangeArrowheads="1"/>
          </p:cNvPicPr>
          <p:nvPr/>
        </p:nvPicPr>
        <p:blipFill>
          <a:blip r:embed="rId13"/>
          <a:stretch>
            <a:fillRect/>
          </a:stretch>
        </p:blipFill>
        <p:spPr bwMode="auto">
          <a:xfrm rot="5641917">
            <a:off x="4985314" y="1808922"/>
            <a:ext cx="1289358" cy="111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072192"/>
      </p:ext>
    </p:ext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mars-earth-comparison"/>
          <p:cNvPicPr>
            <a:picLocks noChangeAspect="1" noChangeArrowheads="1"/>
          </p:cNvPicPr>
          <p:nvPr/>
        </p:nvPicPr>
        <p:blipFill>
          <a:blip r:embed="rId3"/>
          <a:srcRect/>
          <a:stretch>
            <a:fillRect/>
          </a:stretch>
        </p:blipFill>
        <p:spPr bwMode="auto">
          <a:xfrm>
            <a:off x="-2833" y="0"/>
            <a:ext cx="9146833" cy="6858000"/>
          </a:xfrm>
          <a:prstGeom prst="rect">
            <a:avLst/>
          </a:prstGeom>
          <a:noFill/>
          <a:ln w="9525">
            <a:noFill/>
            <a:miter lim="800000"/>
            <a:headEnd/>
            <a:tailEnd/>
          </a:ln>
        </p:spPr>
      </p:pic>
      <p:sp>
        <p:nvSpPr>
          <p:cNvPr id="23555" name="Text Box 3"/>
          <p:cNvSpPr txBox="1">
            <a:spLocks noChangeArrowheads="1"/>
          </p:cNvSpPr>
          <p:nvPr/>
        </p:nvSpPr>
        <p:spPr bwMode="auto">
          <a:xfrm>
            <a:off x="5943600" y="266700"/>
            <a:ext cx="2819400" cy="579438"/>
          </a:xfrm>
          <a:prstGeom prst="rect">
            <a:avLst/>
          </a:prstGeom>
          <a:noFill/>
          <a:ln w="9525">
            <a:noFill/>
            <a:miter lim="800000"/>
            <a:headEnd/>
            <a:tailEnd/>
          </a:ln>
        </p:spPr>
        <p:txBody>
          <a:bodyPr>
            <a:prstTxWarp prst="textNoShape">
              <a:avLst/>
            </a:prstTxWarp>
            <a:spAutoFit/>
          </a:bodyPr>
          <a:lstStyle/>
          <a:p>
            <a:pPr>
              <a:spcBef>
                <a:spcPct val="50000"/>
              </a:spcBef>
            </a:pPr>
            <a:r>
              <a:rPr lang="en-US" sz="3200" i="1" dirty="0">
                <a:solidFill>
                  <a:schemeClr val="bg1"/>
                </a:solidFill>
              </a:rPr>
              <a:t>Mars</a:t>
            </a:r>
          </a:p>
        </p:txBody>
      </p:sp>
      <p:sp>
        <p:nvSpPr>
          <p:cNvPr id="4" name="Text Box 5"/>
          <p:cNvSpPr txBox="1">
            <a:spLocks noChangeArrowheads="1"/>
          </p:cNvSpPr>
          <p:nvPr/>
        </p:nvSpPr>
        <p:spPr bwMode="auto">
          <a:xfrm>
            <a:off x="381000" y="279400"/>
            <a:ext cx="2362200" cy="579438"/>
          </a:xfrm>
          <a:prstGeom prst="rect">
            <a:avLst/>
          </a:prstGeom>
          <a:noFill/>
          <a:ln w="9525">
            <a:noFill/>
            <a:miter lim="800000"/>
            <a:headEnd/>
            <a:tailEnd/>
          </a:ln>
        </p:spPr>
        <p:txBody>
          <a:bodyPr>
            <a:prstTxWarp prst="textNoShape">
              <a:avLst/>
            </a:prstTxWarp>
            <a:spAutoFit/>
          </a:bodyPr>
          <a:lstStyle/>
          <a:p>
            <a:pPr>
              <a:spcBef>
                <a:spcPct val="50000"/>
              </a:spcBef>
            </a:pPr>
            <a:r>
              <a:rPr lang="en-US" sz="3200" i="1" dirty="0">
                <a:solidFill>
                  <a:schemeClr val="bg1"/>
                </a:solidFill>
              </a:rPr>
              <a:t>Earth</a:t>
            </a:r>
          </a:p>
        </p:txBody>
      </p:sp>
    </p:spTree>
    <p:extLst>
      <p:ext uri="{BB962C8B-B14F-4D97-AF65-F5344CB8AC3E}">
        <p14:creationId xmlns:p14="http://schemas.microsoft.com/office/powerpoint/2010/main" val="22611507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600200" y="304800"/>
            <a:ext cx="6172200" cy="609600"/>
          </a:xfrm>
        </p:spPr>
        <p:txBody>
          <a:bodyPr/>
          <a:lstStyle/>
          <a:p>
            <a:pPr eaLnBrk="1" hangingPunct="1"/>
            <a:r>
              <a:rPr lang="en-US">
                <a:solidFill>
                  <a:schemeClr val="accent2"/>
                </a:solidFill>
                <a:latin typeface="Arial" charset="0"/>
                <a:ea typeface="ＭＳ Ｐゴシック" charset="0"/>
                <a:cs typeface="ＭＳ Ｐゴシック" charset="0"/>
              </a:rPr>
              <a:t>Overarching Question:  Did Mars Ever Have Life?</a:t>
            </a:r>
          </a:p>
        </p:txBody>
      </p:sp>
      <p:sp>
        <p:nvSpPr>
          <p:cNvPr id="58371" name="Rectangle 3"/>
          <p:cNvSpPr>
            <a:spLocks noGrp="1" noChangeArrowheads="1"/>
          </p:cNvSpPr>
          <p:nvPr>
            <p:ph type="body" idx="1"/>
          </p:nvPr>
        </p:nvSpPr>
        <p:spPr/>
        <p:txBody>
          <a:bodyPr/>
          <a:lstStyle/>
          <a:p>
            <a:pPr eaLnBrk="1" hangingPunct="1">
              <a:spcAft>
                <a:spcPct val="25000"/>
              </a:spcAft>
              <a:buFontTx/>
              <a:buNone/>
            </a:pPr>
            <a:r>
              <a:rPr lang="en-US" sz="1800" dirty="0">
                <a:latin typeface="Arial" charset="0"/>
                <a:ea typeface="ＭＳ Ｐゴシック" charset="0"/>
                <a:cs typeface="ＭＳ Ｐゴシック" charset="0"/>
              </a:rPr>
              <a:t>Mars appears to meet or have met all of the environmental requirements for the occurrence of life:</a:t>
            </a:r>
          </a:p>
          <a:p>
            <a:pPr eaLnBrk="1" hangingPunct="1"/>
            <a:r>
              <a:rPr lang="en-US" sz="1800" dirty="0">
                <a:latin typeface="Arial" charset="0"/>
                <a:ea typeface="ＭＳ Ｐゴシック" charset="0"/>
                <a:cs typeface="ＭＳ Ｐゴシック" charset="0"/>
              </a:rPr>
              <a:t>Liquid water</a:t>
            </a:r>
          </a:p>
          <a:p>
            <a:pPr eaLnBrk="1" hangingPunct="1"/>
            <a:r>
              <a:rPr lang="en-US" sz="1800" dirty="0">
                <a:latin typeface="Arial" charset="0"/>
                <a:ea typeface="ＭＳ Ｐゴシック" charset="0"/>
                <a:cs typeface="ＭＳ Ｐゴシック" charset="0"/>
              </a:rPr>
              <a:t>Access to the biogenic </a:t>
            </a:r>
            <a:r>
              <a:rPr lang="en-US" sz="1800" dirty="0" smtClean="0">
                <a:latin typeface="Arial" charset="0"/>
                <a:ea typeface="ＭＳ Ｐゴシック" charset="0"/>
                <a:cs typeface="ＭＳ Ｐゴシック" charset="0"/>
              </a:rPr>
              <a:t>elements (major ones include: carbon, hydrogen, oxygen, nitrogen, sulfur, and phosphorus)</a:t>
            </a:r>
            <a:endParaRPr lang="en-US" sz="1800" dirty="0">
              <a:latin typeface="Arial" charset="0"/>
              <a:ea typeface="ＭＳ Ｐゴシック" charset="0"/>
              <a:cs typeface="ＭＳ Ｐゴシック" charset="0"/>
            </a:endParaRPr>
          </a:p>
          <a:p>
            <a:pPr eaLnBrk="1" hangingPunct="1"/>
            <a:r>
              <a:rPr lang="en-US" sz="1800" dirty="0">
                <a:latin typeface="Arial" charset="0"/>
                <a:ea typeface="ＭＳ Ｐゴシック" charset="0"/>
                <a:cs typeface="ＭＳ Ｐゴシック" charset="0"/>
              </a:rPr>
              <a:t>Source of energy to drive metabolism</a:t>
            </a:r>
          </a:p>
        </p:txBody>
      </p:sp>
      <p:pic>
        <p:nvPicPr>
          <p:cNvPr id="58372" name="Picture 5" descr="dn8004-1_44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0" y="3249612"/>
            <a:ext cx="3810000"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7" descr="PhotomicrographS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279775"/>
            <a:ext cx="33528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TextBox 6"/>
          <p:cNvSpPr txBox="1">
            <a:spLocks noChangeArrowheads="1"/>
          </p:cNvSpPr>
          <p:nvPr/>
        </p:nvSpPr>
        <p:spPr bwMode="auto">
          <a:xfrm>
            <a:off x="609600" y="5627687"/>
            <a:ext cx="8001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2">
              <a:spcAft>
                <a:spcPts val="600"/>
              </a:spcAft>
            </a:pPr>
            <a:r>
              <a:rPr lang="en-US" sz="1800" i="1" dirty="0"/>
              <a:t>  Did Mars ever have life?</a:t>
            </a:r>
          </a:p>
          <a:p>
            <a:pPr lvl="2">
              <a:spcAft>
                <a:spcPts val="600"/>
              </a:spcAft>
            </a:pPr>
            <a:r>
              <a:rPr lang="en-US" sz="1800" i="1" dirty="0"/>
              <a:t>  How did any life interact with its planetary environment?</a:t>
            </a:r>
          </a:p>
          <a:p>
            <a:pPr lvl="2">
              <a:spcAft>
                <a:spcPts val="600"/>
              </a:spcAft>
            </a:pPr>
            <a:r>
              <a:rPr lang="en-US" sz="1800" i="1" dirty="0"/>
              <a:t>  How has the habitability of Mars changed over time? </a:t>
            </a:r>
          </a:p>
        </p:txBody>
      </p:sp>
    </p:spTree>
    <p:extLst>
      <p:ext uri="{BB962C8B-B14F-4D97-AF65-F5344CB8AC3E}">
        <p14:creationId xmlns:p14="http://schemas.microsoft.com/office/powerpoint/2010/main" val="21490645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228600" y="381000"/>
            <a:ext cx="8763000" cy="609600"/>
          </a:xfrm>
        </p:spPr>
        <p:txBody>
          <a:bodyPr/>
          <a:lstStyle/>
          <a:p>
            <a:r>
              <a:rPr lang="en-US" sz="2400" i="1" dirty="0" smtClean="0">
                <a:solidFill>
                  <a:srgbClr val="333399"/>
                </a:solidFill>
                <a:latin typeface="Arial" charset="0"/>
                <a:ea typeface="ＭＳ Ｐゴシック" charset="0"/>
                <a:cs typeface="ＭＳ Ｐゴシック" charset="0"/>
              </a:rPr>
              <a:t>Evidence for Surface Water on </a:t>
            </a:r>
            <a:r>
              <a:rPr lang="en-US" sz="2400" i="1" dirty="0">
                <a:solidFill>
                  <a:srgbClr val="333399"/>
                </a:solidFill>
                <a:latin typeface="Arial" charset="0"/>
                <a:ea typeface="ＭＳ Ｐゴシック" charset="0"/>
                <a:cs typeface="ＭＳ Ｐゴシック" charset="0"/>
              </a:rPr>
              <a:t>Ancient </a:t>
            </a:r>
            <a:r>
              <a:rPr lang="en-US" sz="2400" i="1" dirty="0" smtClean="0">
                <a:solidFill>
                  <a:srgbClr val="333399"/>
                </a:solidFill>
                <a:latin typeface="Arial" charset="0"/>
                <a:ea typeface="ＭＳ Ｐゴシック" charset="0"/>
                <a:cs typeface="ＭＳ Ｐゴシック" charset="0"/>
              </a:rPr>
              <a:t>Mars</a:t>
            </a:r>
            <a:br>
              <a:rPr lang="en-US" sz="2400" i="1" dirty="0" smtClean="0">
                <a:solidFill>
                  <a:srgbClr val="333399"/>
                </a:solidFill>
                <a:latin typeface="Arial" charset="0"/>
                <a:ea typeface="ＭＳ Ｐゴシック" charset="0"/>
                <a:cs typeface="ＭＳ Ｐゴシック" charset="0"/>
              </a:rPr>
            </a:br>
            <a:r>
              <a:rPr lang="en-US" sz="2400" i="1" dirty="0" smtClean="0">
                <a:solidFill>
                  <a:srgbClr val="333399"/>
                </a:solidFill>
                <a:latin typeface="Arial" charset="0"/>
                <a:ea typeface="ＭＳ Ｐゴシック" charset="0"/>
                <a:cs typeface="ＭＳ Ｐゴシック" charset="0"/>
              </a:rPr>
              <a:t>Where </a:t>
            </a:r>
            <a:r>
              <a:rPr lang="en-US" sz="2400" i="1" dirty="0">
                <a:solidFill>
                  <a:srgbClr val="333399"/>
                </a:solidFill>
                <a:latin typeface="Arial" charset="0"/>
                <a:ea typeface="ＭＳ Ｐゴシック" charset="0"/>
                <a:cs typeface="ＭＳ Ｐゴシック" charset="0"/>
              </a:rPr>
              <a:t>Did </a:t>
            </a:r>
            <a:r>
              <a:rPr lang="en-US" sz="2400" i="1" dirty="0" smtClean="0">
                <a:solidFill>
                  <a:srgbClr val="333399"/>
                </a:solidFill>
                <a:latin typeface="Arial" charset="0"/>
                <a:ea typeface="ＭＳ Ｐゴシック" charset="0"/>
                <a:cs typeface="ＭＳ Ｐゴシック" charset="0"/>
              </a:rPr>
              <a:t>the </a:t>
            </a:r>
            <a:r>
              <a:rPr lang="en-US" sz="2400" i="1" dirty="0">
                <a:solidFill>
                  <a:srgbClr val="333399"/>
                </a:solidFill>
                <a:latin typeface="Arial" charset="0"/>
                <a:ea typeface="ＭＳ Ｐゴシック" charset="0"/>
                <a:cs typeface="ＭＳ Ｐゴシック" charset="0"/>
              </a:rPr>
              <a:t>Water Go?  Where Did </a:t>
            </a:r>
            <a:r>
              <a:rPr lang="en-US" sz="2400" i="1" dirty="0" smtClean="0">
                <a:solidFill>
                  <a:srgbClr val="333399"/>
                </a:solidFill>
                <a:latin typeface="Arial" charset="0"/>
                <a:ea typeface="ＭＳ Ｐゴシック" charset="0"/>
                <a:cs typeface="ＭＳ Ｐゴシック" charset="0"/>
              </a:rPr>
              <a:t>the </a:t>
            </a:r>
            <a:r>
              <a:rPr lang="en-US" sz="2400" i="1" dirty="0">
                <a:solidFill>
                  <a:srgbClr val="333399"/>
                </a:solidFill>
                <a:latin typeface="Arial" charset="0"/>
                <a:ea typeface="ＭＳ Ｐゴシック" charset="0"/>
                <a:cs typeface="ＭＳ Ｐゴシック" charset="0"/>
              </a:rPr>
              <a:t>CO</a:t>
            </a:r>
            <a:r>
              <a:rPr lang="en-US" sz="2400" i="1" baseline="-25000" dirty="0">
                <a:solidFill>
                  <a:srgbClr val="333399"/>
                </a:solidFill>
                <a:latin typeface="Arial" charset="0"/>
                <a:ea typeface="ＭＳ Ｐゴシック" charset="0"/>
                <a:cs typeface="ＭＳ Ｐゴシック" charset="0"/>
              </a:rPr>
              <a:t>2</a:t>
            </a:r>
            <a:r>
              <a:rPr lang="en-US" sz="2400" i="1" dirty="0">
                <a:solidFill>
                  <a:srgbClr val="333399"/>
                </a:solidFill>
                <a:latin typeface="Arial" charset="0"/>
                <a:ea typeface="ＭＳ Ｐゴシック" charset="0"/>
                <a:cs typeface="ＭＳ Ｐゴシック" charset="0"/>
              </a:rPr>
              <a:t> Go?</a:t>
            </a:r>
            <a:br>
              <a:rPr lang="en-US" sz="2400" i="1" dirty="0">
                <a:solidFill>
                  <a:srgbClr val="333399"/>
                </a:solidFill>
                <a:latin typeface="Arial" charset="0"/>
                <a:ea typeface="ＭＳ Ｐゴシック" charset="0"/>
                <a:cs typeface="ＭＳ Ｐゴシック" charset="0"/>
              </a:rPr>
            </a:br>
            <a:endParaRPr lang="en-US" sz="2400" i="1" dirty="0">
              <a:solidFill>
                <a:srgbClr val="333399"/>
              </a:solidFill>
              <a:latin typeface="Arial" charset="0"/>
              <a:ea typeface="ＭＳ Ｐゴシック" charset="0"/>
              <a:cs typeface="ＭＳ Ｐゴシック" charset="0"/>
            </a:endParaRPr>
          </a:p>
        </p:txBody>
      </p:sp>
      <p:pic>
        <p:nvPicPr>
          <p:cNvPr id="65538" name="Picture 4"/>
          <p:cNvPicPr>
            <a:picLocks noChangeAspect="1"/>
          </p:cNvPicPr>
          <p:nvPr/>
        </p:nvPicPr>
        <p:blipFill>
          <a:blip r:embed="rId3"/>
          <a:stretch>
            <a:fillRect/>
          </a:stretch>
        </p:blipFill>
        <p:spPr bwMode="auto">
          <a:xfrm>
            <a:off x="5259676" y="1219200"/>
            <a:ext cx="441743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Box 5"/>
          <p:cNvSpPr txBox="1">
            <a:spLocks noChangeArrowheads="1"/>
          </p:cNvSpPr>
          <p:nvPr/>
        </p:nvSpPr>
        <p:spPr bwMode="auto">
          <a:xfrm>
            <a:off x="-381000" y="5921375"/>
            <a:ext cx="228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000" i="1"/>
              <a:t>Volatiles can go into the crust</a:t>
            </a:r>
          </a:p>
        </p:txBody>
      </p:sp>
      <p:sp>
        <p:nvSpPr>
          <p:cNvPr id="65540" name="TextBox 6"/>
          <p:cNvSpPr txBox="1">
            <a:spLocks noChangeArrowheads="1"/>
          </p:cNvSpPr>
          <p:nvPr/>
        </p:nvSpPr>
        <p:spPr bwMode="auto">
          <a:xfrm>
            <a:off x="5257800" y="1066800"/>
            <a:ext cx="373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000" i="1"/>
              <a:t>Volatiles can be lost to space</a:t>
            </a:r>
          </a:p>
        </p:txBody>
      </p:sp>
      <p:sp>
        <p:nvSpPr>
          <p:cNvPr id="65541" name="TextBox 7"/>
          <p:cNvSpPr txBox="1">
            <a:spLocks noChangeArrowheads="1"/>
          </p:cNvSpPr>
          <p:nvPr/>
        </p:nvSpPr>
        <p:spPr bwMode="auto">
          <a:xfrm>
            <a:off x="2209800" y="6550025"/>
            <a:ext cx="365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i="1"/>
              <a:t>Carbonate deposits in a Martian meteorite</a:t>
            </a:r>
          </a:p>
        </p:txBody>
      </p:sp>
      <p:sp>
        <p:nvSpPr>
          <p:cNvPr id="65542" name="TextBox 9"/>
          <p:cNvSpPr txBox="1">
            <a:spLocks noChangeArrowheads="1"/>
          </p:cNvSpPr>
          <p:nvPr/>
        </p:nvSpPr>
        <p:spPr bwMode="auto">
          <a:xfrm rot="5400000">
            <a:off x="6756400" y="3479800"/>
            <a:ext cx="49530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t>      </a:t>
            </a:r>
          </a:p>
        </p:txBody>
      </p:sp>
      <p:sp>
        <p:nvSpPr>
          <p:cNvPr id="65543" name="TextBox 5"/>
          <p:cNvSpPr txBox="1">
            <a:spLocks noChangeArrowheads="1"/>
          </p:cNvSpPr>
          <p:nvPr/>
        </p:nvSpPr>
        <p:spPr bwMode="auto">
          <a:xfrm>
            <a:off x="152400" y="1066800"/>
            <a:ext cx="548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i="1"/>
              <a:t>Abundant evidence for ancient water</a:t>
            </a:r>
          </a:p>
        </p:txBody>
      </p:sp>
      <p:pic>
        <p:nvPicPr>
          <p:cNvPr id="65544" name="Picture 7" descr="07-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19238"/>
            <a:ext cx="36576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6"/>
          <p:cNvPicPr>
            <a:picLocks noChangeAspect="1"/>
          </p:cNvPicPr>
          <p:nvPr/>
        </p:nvPicPr>
        <p:blipFill>
          <a:blip r:embed="rId5"/>
          <a:stretch>
            <a:fillRect/>
          </a:stretch>
        </p:blipFill>
        <p:spPr bwMode="auto">
          <a:xfrm>
            <a:off x="1856176" y="3962400"/>
            <a:ext cx="3782236"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6" name="TextBox 8"/>
          <p:cNvSpPr txBox="1">
            <a:spLocks noChangeArrowheads="1"/>
          </p:cNvSpPr>
          <p:nvPr/>
        </p:nvSpPr>
        <p:spPr bwMode="auto">
          <a:xfrm>
            <a:off x="5791200" y="5486400"/>
            <a:ext cx="320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400" i="1"/>
              <a:t>Escaping ions detected from Mars Express</a:t>
            </a:r>
          </a:p>
        </p:txBody>
      </p:sp>
    </p:spTree>
    <p:extLst>
      <p:ext uri="{BB962C8B-B14F-4D97-AF65-F5344CB8AC3E}">
        <p14:creationId xmlns:p14="http://schemas.microsoft.com/office/powerpoint/2010/main" val="919426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24000" y="127000"/>
            <a:ext cx="6172200" cy="609600"/>
          </a:xfrm>
        </p:spPr>
        <p:txBody>
          <a:bodyPr/>
          <a:lstStyle/>
          <a:p>
            <a:r>
              <a:rPr lang="en-US" dirty="0" smtClean="0">
                <a:solidFill>
                  <a:schemeClr val="accent6"/>
                </a:solidFill>
                <a:latin typeface="Arial" charset="0"/>
                <a:ea typeface="ＭＳ Ｐゴシック" charset="0"/>
                <a:cs typeface="ＭＳ Ｐゴシック" charset="0"/>
              </a:rPr>
              <a:t>MAVEN Science Objectives</a:t>
            </a:r>
            <a:endParaRPr lang="en-US" dirty="0">
              <a:solidFill>
                <a:schemeClr val="accent6"/>
              </a:solidFill>
              <a:latin typeface="Arial" charset="0"/>
              <a:ea typeface="ＭＳ Ｐゴシック" charset="0"/>
              <a:cs typeface="ＭＳ Ｐゴシック" charset="0"/>
            </a:endParaRPr>
          </a:p>
        </p:txBody>
      </p:sp>
      <p:pic>
        <p:nvPicPr>
          <p:cNvPr id="62467" name="Picture 4" descr="aestically pleasing"/>
          <p:cNvPicPr>
            <a:picLocks noChangeAspect="1" noChangeArrowheads="1"/>
          </p:cNvPicPr>
          <p:nvPr/>
        </p:nvPicPr>
        <p:blipFill>
          <a:blip r:embed="rId3"/>
          <a:stretch>
            <a:fillRect/>
          </a:stretch>
        </p:blipFill>
        <p:spPr bwMode="auto">
          <a:xfrm>
            <a:off x="4610100" y="914793"/>
            <a:ext cx="3810000" cy="25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Box 8"/>
          <p:cNvSpPr txBox="1">
            <a:spLocks noChangeArrowheads="1"/>
          </p:cNvSpPr>
          <p:nvPr/>
        </p:nvSpPr>
        <p:spPr bwMode="auto">
          <a:xfrm>
            <a:off x="1143000" y="4340225"/>
            <a:ext cx="7010400" cy="1984375"/>
          </a:xfrm>
          <a:prstGeom prst="rect">
            <a:avLst/>
          </a:prstGeom>
          <a:noFill/>
          <a:ln w="9525">
            <a:noFill/>
            <a:miter lim="800000"/>
            <a:headEnd/>
            <a:tailEnd/>
          </a:ln>
        </p:spPr>
        <p:txBody>
          <a:bodyPr>
            <a:spAutoFit/>
          </a:bodyPr>
          <a:lstStyle>
            <a:lvl1pPr marL="228600" indent="-2286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Aft>
                <a:spcPts val="600"/>
              </a:spcAft>
              <a:buFont typeface="Arial" charset="0"/>
              <a:buChar char="•"/>
            </a:pPr>
            <a:r>
              <a:rPr lang="en-US" sz="1800" dirty="0">
                <a:solidFill>
                  <a:srgbClr val="2D2D8A"/>
                </a:solidFill>
              </a:rPr>
              <a:t>Determine the structure and composition of the Martian upper atmosphere today</a:t>
            </a:r>
          </a:p>
          <a:p>
            <a:pPr>
              <a:spcAft>
                <a:spcPts val="600"/>
              </a:spcAft>
              <a:buFont typeface="Arial" charset="0"/>
              <a:buChar char="•"/>
            </a:pPr>
            <a:r>
              <a:rPr lang="en-US" sz="1800" dirty="0">
                <a:solidFill>
                  <a:srgbClr val="2D2D8A"/>
                </a:solidFill>
              </a:rPr>
              <a:t>Determine rates of loss of gas to space today</a:t>
            </a:r>
          </a:p>
          <a:p>
            <a:pPr>
              <a:spcAft>
                <a:spcPts val="600"/>
              </a:spcAft>
              <a:buFont typeface="Arial" charset="0"/>
              <a:buChar char="•"/>
            </a:pPr>
            <a:r>
              <a:rPr lang="en-US" sz="1800" dirty="0">
                <a:solidFill>
                  <a:srgbClr val="2D2D8A"/>
                </a:solidFill>
              </a:rPr>
              <a:t>Measure properties and processes that will allow us to determine the integrated loss to space through time</a:t>
            </a:r>
          </a:p>
          <a:p>
            <a:pPr>
              <a:buFont typeface="Arial" charset="0"/>
              <a:buChar char="•"/>
            </a:pPr>
            <a:endParaRPr lang="en-US" sz="1800" dirty="0">
              <a:solidFill>
                <a:srgbClr val="3B1002"/>
              </a:solidFill>
            </a:endParaRPr>
          </a:p>
        </p:txBody>
      </p:sp>
      <p:sp>
        <p:nvSpPr>
          <p:cNvPr id="8202" name="TextBox 11"/>
          <p:cNvSpPr txBox="1">
            <a:spLocks noChangeArrowheads="1"/>
          </p:cNvSpPr>
          <p:nvPr/>
        </p:nvSpPr>
        <p:spPr bwMode="auto">
          <a:xfrm>
            <a:off x="482600" y="6059269"/>
            <a:ext cx="7874000" cy="646331"/>
          </a:xfrm>
          <a:prstGeom prst="rect">
            <a:avLst/>
          </a:prstGeom>
          <a:noFill/>
          <a:ln w="9525">
            <a:noFill/>
            <a:miter lim="800000"/>
            <a:headEnd/>
            <a:tailEnd/>
          </a:ln>
        </p:spPr>
        <p:txBody>
          <a:bodyPr wrap="square">
            <a:spAutoFit/>
          </a:bodyPr>
          <a:lstStyle/>
          <a:p>
            <a:pPr>
              <a:defRPr/>
            </a:pPr>
            <a:r>
              <a:rPr lang="en-US" sz="1800" i="1" dirty="0">
                <a:solidFill>
                  <a:srgbClr val="2D2D8A"/>
                </a:solidFill>
                <a:latin typeface="+mn-lt"/>
                <a:ea typeface="ＭＳ Ｐゴシック" charset="-128"/>
                <a:cs typeface="ＭＳ Ｐゴシック" charset="-128"/>
              </a:rPr>
              <a:t>MAVEN will answer questions about the history of Martian volatiles and atmosphere and help us to understand the nature of planetary habitability.</a:t>
            </a:r>
          </a:p>
        </p:txBody>
      </p:sp>
      <p:pic>
        <p:nvPicPr>
          <p:cNvPr id="6" name="Picture 7" descr="07-0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41399" y="925513"/>
            <a:ext cx="3076285" cy="25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11200" y="3524250"/>
            <a:ext cx="3810000" cy="738664"/>
          </a:xfrm>
          <a:prstGeom prst="rect">
            <a:avLst/>
          </a:prstGeom>
          <a:noFill/>
        </p:spPr>
        <p:txBody>
          <a:bodyPr wrap="square" rtlCol="0">
            <a:spAutoFit/>
          </a:bodyPr>
          <a:lstStyle/>
          <a:p>
            <a:r>
              <a:rPr lang="en-US" sz="1400" i="1" dirty="0" smtClean="0">
                <a:solidFill>
                  <a:schemeClr val="accent6"/>
                </a:solidFill>
              </a:rPr>
              <a:t>Evidence suggests that early Mars had flowing water on the surface and a thicker atmosphere.</a:t>
            </a:r>
            <a:endParaRPr lang="en-US" sz="1400" i="1" dirty="0">
              <a:solidFill>
                <a:schemeClr val="accent6"/>
              </a:solidFill>
            </a:endParaRPr>
          </a:p>
        </p:txBody>
      </p:sp>
      <p:sp>
        <p:nvSpPr>
          <p:cNvPr id="8" name="TextBox 7"/>
          <p:cNvSpPr txBox="1"/>
          <p:nvPr/>
        </p:nvSpPr>
        <p:spPr>
          <a:xfrm>
            <a:off x="4635500" y="3517900"/>
            <a:ext cx="3746500" cy="523220"/>
          </a:xfrm>
          <a:prstGeom prst="rect">
            <a:avLst/>
          </a:prstGeom>
          <a:noFill/>
        </p:spPr>
        <p:txBody>
          <a:bodyPr wrap="square" rtlCol="0">
            <a:spAutoFit/>
          </a:bodyPr>
          <a:lstStyle/>
          <a:p>
            <a:r>
              <a:rPr lang="en-US" sz="1400" i="1" dirty="0" smtClean="0">
                <a:solidFill>
                  <a:schemeClr val="accent6"/>
                </a:solidFill>
              </a:rPr>
              <a:t>The ancient Sun was more intense and likely drove significant escape of gas to space.</a:t>
            </a:r>
            <a:endParaRPr lang="en-US" sz="1400" i="1" dirty="0">
              <a:solidFill>
                <a:schemeClr val="accent6"/>
              </a:solidFill>
            </a:endParaRPr>
          </a:p>
        </p:txBody>
      </p:sp>
    </p:spTree>
    <p:extLst>
      <p:ext uri="{BB962C8B-B14F-4D97-AF65-F5344CB8AC3E}">
        <p14:creationId xmlns:p14="http://schemas.microsoft.com/office/powerpoint/2010/main" val="5788302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51"/>
          <p:cNvSpPr>
            <a:spLocks noGrp="1" noChangeArrowheads="1"/>
          </p:cNvSpPr>
          <p:nvPr>
            <p:ph type="title"/>
          </p:nvPr>
        </p:nvSpPr>
        <p:spPr>
          <a:xfrm>
            <a:off x="1143000" y="228600"/>
            <a:ext cx="6858000" cy="609600"/>
          </a:xfrm>
        </p:spPr>
        <p:txBody>
          <a:bodyPr/>
          <a:lstStyle/>
          <a:p>
            <a:pPr eaLnBrk="1" hangingPunct="1"/>
            <a:r>
              <a:rPr lang="en-US" sz="2400" dirty="0">
                <a:solidFill>
                  <a:schemeClr val="accent2"/>
                </a:solidFill>
                <a:latin typeface="Arial" charset="0"/>
                <a:ea typeface="ＭＳ Ｐゴシック" charset="0"/>
                <a:cs typeface="ＭＳ Ｐゴシック" charset="0"/>
              </a:rPr>
              <a:t>MAVEN Will Allow Us </a:t>
            </a:r>
            <a:r>
              <a:rPr lang="en-US" sz="2400" dirty="0" smtClean="0">
                <a:solidFill>
                  <a:schemeClr val="accent2"/>
                </a:solidFill>
                <a:latin typeface="Arial" charset="0"/>
                <a:ea typeface="ＭＳ Ｐゴシック" charset="0"/>
                <a:cs typeface="ＭＳ Ｐゴシック" charset="0"/>
              </a:rPr>
              <a:t>to </a:t>
            </a:r>
            <a:r>
              <a:rPr lang="en-US" sz="2400" dirty="0">
                <a:solidFill>
                  <a:schemeClr val="accent2"/>
                </a:solidFill>
                <a:latin typeface="Arial" charset="0"/>
                <a:ea typeface="ＭＳ Ｐゴシック" charset="0"/>
                <a:cs typeface="ＭＳ Ｐゴシック" charset="0"/>
              </a:rPr>
              <a:t>Understand Escape </a:t>
            </a:r>
            <a:r>
              <a:rPr lang="en-US" sz="2400" dirty="0" smtClean="0">
                <a:solidFill>
                  <a:schemeClr val="accent2"/>
                </a:solidFill>
                <a:latin typeface="Arial" charset="0"/>
                <a:ea typeface="ＭＳ Ｐゴシック" charset="0"/>
                <a:cs typeface="ＭＳ Ｐゴシック" charset="0"/>
              </a:rPr>
              <a:t>of </a:t>
            </a:r>
            <a:r>
              <a:rPr lang="en-US" sz="2400" dirty="0">
                <a:solidFill>
                  <a:schemeClr val="accent2"/>
                </a:solidFill>
                <a:latin typeface="Arial" charset="0"/>
                <a:ea typeface="ＭＳ Ｐゴシック" charset="0"/>
                <a:cs typeface="ＭＳ Ｐゴシック" charset="0"/>
              </a:rPr>
              <a:t>Atmospheric Gases </a:t>
            </a:r>
            <a:r>
              <a:rPr lang="en-US" sz="2400" dirty="0" smtClean="0">
                <a:solidFill>
                  <a:schemeClr val="accent2"/>
                </a:solidFill>
                <a:latin typeface="Arial" charset="0"/>
                <a:ea typeface="ＭＳ Ｐゴシック" charset="0"/>
                <a:cs typeface="ＭＳ Ｐゴシック" charset="0"/>
              </a:rPr>
              <a:t>to </a:t>
            </a:r>
            <a:r>
              <a:rPr lang="en-US" sz="2400" dirty="0">
                <a:solidFill>
                  <a:schemeClr val="accent2"/>
                </a:solidFill>
                <a:latin typeface="Arial" charset="0"/>
                <a:ea typeface="ＭＳ Ｐゴシック" charset="0"/>
                <a:cs typeface="ＭＳ Ｐゴシック" charset="0"/>
              </a:rPr>
              <a:t>Space</a:t>
            </a:r>
          </a:p>
        </p:txBody>
      </p:sp>
      <p:sp>
        <p:nvSpPr>
          <p:cNvPr id="67586" name="Text Box 52"/>
          <p:cNvSpPr txBox="1">
            <a:spLocks noChangeArrowheads="1"/>
          </p:cNvSpPr>
          <p:nvPr/>
        </p:nvSpPr>
        <p:spPr bwMode="auto">
          <a:xfrm>
            <a:off x="228600" y="5637213"/>
            <a:ext cx="41148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 typeface="Times" charset="0"/>
              <a:buChar char="•"/>
            </a:pPr>
            <a:r>
              <a:rPr lang="en-US" sz="1800">
                <a:solidFill>
                  <a:schemeClr val="tx2"/>
                </a:solidFill>
              </a:rPr>
              <a:t>  MAVEN will determine the present state of the upper atmosphere and today</a:t>
            </a:r>
            <a:r>
              <a:rPr lang="ja-JP" altLang="en-US" sz="1800">
                <a:solidFill>
                  <a:schemeClr val="tx2"/>
                </a:solidFill>
              </a:rPr>
              <a:t>’</a:t>
            </a:r>
            <a:r>
              <a:rPr lang="en-US" altLang="ja-JP" sz="1800">
                <a:solidFill>
                  <a:schemeClr val="tx2"/>
                </a:solidFill>
              </a:rPr>
              <a:t>s rates of loss to space.</a:t>
            </a:r>
            <a:endParaRPr lang="en-US" sz="1800">
              <a:solidFill>
                <a:schemeClr val="tx2"/>
              </a:solidFill>
            </a:endParaRPr>
          </a:p>
        </p:txBody>
      </p:sp>
      <p:sp>
        <p:nvSpPr>
          <p:cNvPr id="67587" name="Text Box 54"/>
          <p:cNvSpPr txBox="1">
            <a:spLocks noChangeArrowheads="1"/>
          </p:cNvSpPr>
          <p:nvPr/>
        </p:nvSpPr>
        <p:spPr bwMode="auto">
          <a:xfrm>
            <a:off x="4648200" y="5629275"/>
            <a:ext cx="449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Tx/>
              <a:buChar char="•"/>
            </a:pPr>
            <a:r>
              <a:rPr lang="en-US" sz="1800">
                <a:solidFill>
                  <a:schemeClr val="tx2"/>
                </a:solidFill>
              </a:rPr>
              <a:t>  Measurements will allow determination of the net integrated loss to space through time.</a:t>
            </a:r>
          </a:p>
        </p:txBody>
      </p:sp>
      <p:pic>
        <p:nvPicPr>
          <p:cNvPr id="67588" name="Picture 5" descr="Untitled-2.jpg"/>
          <p:cNvPicPr>
            <a:picLocks noChangeAspect="1"/>
          </p:cNvPicPr>
          <p:nvPr/>
        </p:nvPicPr>
        <p:blipFill>
          <a:blip r:embed="rId3"/>
          <a:stretch>
            <a:fillRect/>
          </a:stretch>
        </p:blipFill>
        <p:spPr bwMode="auto">
          <a:xfrm>
            <a:off x="1716088" y="1185710"/>
            <a:ext cx="5751512" cy="429925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9634" name="Title 1"/>
          <p:cNvSpPr>
            <a:spLocks noGrp="1"/>
          </p:cNvSpPr>
          <p:nvPr>
            <p:ph type="title"/>
          </p:nvPr>
        </p:nvSpPr>
        <p:spPr>
          <a:xfrm>
            <a:off x="304800" y="304800"/>
            <a:ext cx="8534400" cy="609600"/>
          </a:xfrm>
        </p:spPr>
        <p:txBody>
          <a:bodyPr/>
          <a:lstStyle/>
          <a:p>
            <a:r>
              <a:rPr lang="en-US" dirty="0">
                <a:solidFill>
                  <a:srgbClr val="FFFFFF"/>
                </a:solidFill>
                <a:latin typeface="Arial" charset="0"/>
                <a:ea typeface="ＭＳ Ｐゴシック" charset="0"/>
                <a:cs typeface="ＭＳ Ｐゴシック" charset="0"/>
              </a:rPr>
              <a:t>The Solar Wind </a:t>
            </a:r>
            <a:r>
              <a:rPr lang="en-US" dirty="0" smtClean="0">
                <a:solidFill>
                  <a:srgbClr val="FFFFFF"/>
                </a:solidFill>
                <a:latin typeface="Arial" charset="0"/>
                <a:ea typeface="ＭＳ Ｐゴシック" charset="0"/>
                <a:cs typeface="ＭＳ Ｐゴシック" charset="0"/>
              </a:rPr>
              <a:t>is </a:t>
            </a:r>
            <a:r>
              <a:rPr lang="en-US" dirty="0">
                <a:solidFill>
                  <a:srgbClr val="FFFFFF"/>
                </a:solidFill>
                <a:latin typeface="Arial" charset="0"/>
                <a:ea typeface="ＭＳ Ｐゴシック" charset="0"/>
                <a:cs typeface="ＭＳ Ｐゴシック" charset="0"/>
              </a:rPr>
              <a:t>Able to Strip Off Gas </a:t>
            </a:r>
            <a:r>
              <a:rPr lang="en-US" dirty="0" smtClean="0">
                <a:solidFill>
                  <a:srgbClr val="FFFFFF"/>
                </a:solidFill>
                <a:latin typeface="Arial" charset="0"/>
                <a:ea typeface="ＭＳ Ｐゴシック" charset="0"/>
                <a:cs typeface="ＭＳ Ｐゴシック" charset="0"/>
              </a:rPr>
              <a:t>from </a:t>
            </a:r>
            <a:r>
              <a:rPr lang="en-US" dirty="0">
                <a:solidFill>
                  <a:srgbClr val="FFFFFF"/>
                </a:solidFill>
                <a:latin typeface="Arial" charset="0"/>
                <a:ea typeface="ＭＳ Ｐゴシック" charset="0"/>
                <a:cs typeface="ＭＳ Ｐゴシック" charset="0"/>
              </a:rPr>
              <a:t>t</a:t>
            </a:r>
            <a:r>
              <a:rPr lang="en-US" dirty="0" smtClean="0">
                <a:solidFill>
                  <a:srgbClr val="FFFFFF"/>
                </a:solidFill>
                <a:latin typeface="Arial" charset="0"/>
                <a:ea typeface="ＭＳ Ｐゴシック" charset="0"/>
                <a:cs typeface="ＭＳ Ｐゴシック" charset="0"/>
              </a:rPr>
              <a:t>he </a:t>
            </a:r>
            <a:r>
              <a:rPr lang="en-US" dirty="0">
                <a:solidFill>
                  <a:srgbClr val="FFFFFF"/>
                </a:solidFill>
                <a:latin typeface="Arial" charset="0"/>
                <a:ea typeface="ＭＳ Ｐゴシック" charset="0"/>
                <a:cs typeface="ＭＳ Ｐゴシック" charset="0"/>
              </a:rPr>
              <a:t>Top </a:t>
            </a:r>
            <a:r>
              <a:rPr lang="en-US" dirty="0" smtClean="0">
                <a:solidFill>
                  <a:srgbClr val="FFFFFF"/>
                </a:solidFill>
                <a:latin typeface="Arial" charset="0"/>
                <a:ea typeface="ＭＳ Ｐゴシック" charset="0"/>
                <a:cs typeface="ＭＳ Ｐゴシック" charset="0"/>
              </a:rPr>
              <a:t>of </a:t>
            </a:r>
            <a:r>
              <a:rPr lang="en-US" dirty="0">
                <a:solidFill>
                  <a:srgbClr val="FFFFFF"/>
                </a:solidFill>
                <a:latin typeface="Arial" charset="0"/>
                <a:ea typeface="ＭＳ Ｐゴシック" charset="0"/>
                <a:cs typeface="ＭＳ Ｐゴシック" charset="0"/>
              </a:rPr>
              <a:t>t</a:t>
            </a:r>
            <a:r>
              <a:rPr lang="en-US" dirty="0" smtClean="0">
                <a:solidFill>
                  <a:srgbClr val="FFFFFF"/>
                </a:solidFill>
                <a:latin typeface="Arial" charset="0"/>
                <a:ea typeface="ＭＳ Ｐゴシック" charset="0"/>
                <a:cs typeface="ＭＳ Ｐゴシック" charset="0"/>
              </a:rPr>
              <a:t>he </a:t>
            </a:r>
            <a:r>
              <a:rPr lang="en-US" dirty="0">
                <a:solidFill>
                  <a:srgbClr val="FFFFFF"/>
                </a:solidFill>
                <a:latin typeface="Arial" charset="0"/>
                <a:ea typeface="ＭＳ Ｐゴシック" charset="0"/>
                <a:cs typeface="ＭＳ Ｐゴシック" charset="0"/>
              </a:rPr>
              <a:t>Atmosphere</a:t>
            </a:r>
          </a:p>
        </p:txBody>
      </p:sp>
      <p:pic>
        <p:nvPicPr>
          <p:cNvPr id="3" name="media1 14-46-46">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33400" y="1213167"/>
            <a:ext cx="8077200" cy="559234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1524000" y="228600"/>
            <a:ext cx="6172200" cy="609600"/>
          </a:xfrm>
        </p:spPr>
        <p:txBody>
          <a:bodyPr/>
          <a:lstStyle/>
          <a:p>
            <a:r>
              <a:rPr lang="en-US">
                <a:solidFill>
                  <a:srgbClr val="2D2D8A"/>
                </a:solidFill>
                <a:latin typeface="Arial" charset="0"/>
                <a:ea typeface="ＭＳ Ｐゴシック" charset="0"/>
                <a:cs typeface="ＭＳ Ｐゴシック" charset="0"/>
              </a:rPr>
              <a:t>The MAVEN Spacecraft</a:t>
            </a:r>
          </a:p>
        </p:txBody>
      </p:sp>
      <p:pic>
        <p:nvPicPr>
          <p:cNvPr id="72707" name="Picture 6"/>
          <p:cNvPicPr>
            <a:picLocks noChangeAspect="1"/>
          </p:cNvPicPr>
          <p:nvPr/>
        </p:nvPicPr>
        <p:blipFill>
          <a:blip r:embed="rId3"/>
          <a:stretch>
            <a:fillRect/>
          </a:stretch>
        </p:blipFill>
        <p:spPr bwMode="auto">
          <a:xfrm>
            <a:off x="277813" y="4285797"/>
            <a:ext cx="4598987" cy="197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Box 7"/>
          <p:cNvSpPr txBox="1">
            <a:spLocks noChangeArrowheads="1"/>
          </p:cNvSpPr>
          <p:nvPr/>
        </p:nvSpPr>
        <p:spPr bwMode="auto">
          <a:xfrm>
            <a:off x="5029200" y="5562600"/>
            <a:ext cx="350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Same length as a school bus – wingtip-to-wingtip length of 37ft.</a:t>
            </a:r>
          </a:p>
        </p:txBody>
      </p:sp>
      <p:pic>
        <p:nvPicPr>
          <p:cNvPr id="72709" name="Picture 8"/>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48400" y="2286000"/>
            <a:ext cx="198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extBox 9"/>
          <p:cNvSpPr txBox="1">
            <a:spLocks noChangeArrowheads="1"/>
          </p:cNvSpPr>
          <p:nvPr/>
        </p:nvSpPr>
        <p:spPr bwMode="auto">
          <a:xfrm>
            <a:off x="5765800" y="3316288"/>
            <a:ext cx="330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Same weight fully loaded as a </a:t>
            </a:r>
            <a:r>
              <a:rPr lang="en-US" sz="1800" dirty="0" smtClean="0"/>
              <a:t>GMC Yukon – </a:t>
            </a:r>
            <a:r>
              <a:rPr lang="en-US" sz="1800" dirty="0"/>
              <a:t>2550 kg.</a:t>
            </a:r>
          </a:p>
        </p:txBody>
      </p:sp>
      <p:pic>
        <p:nvPicPr>
          <p:cNvPr id="8" name="Picture 5" descr="MAVEN_spacecraft"/>
          <p:cNvPicPr>
            <a:picLocks noChangeAspect="1" noChangeArrowheads="1"/>
          </p:cNvPicPr>
          <p:nvPr/>
        </p:nvPicPr>
        <p:blipFill>
          <a:blip r:embed="rId5"/>
          <a:stretch>
            <a:fillRect/>
          </a:stretch>
        </p:blipFill>
        <p:spPr bwMode="auto">
          <a:xfrm rot="1915193">
            <a:off x="33764" y="-29709"/>
            <a:ext cx="5209896" cy="4500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mars-background.jpg"/>
          <p:cNvPicPr>
            <a:picLocks noChangeAspect="1"/>
          </p:cNvPicPr>
          <p:nvPr/>
        </p:nvPicPr>
        <p:blipFill>
          <a:blip r:embed="rId3">
            <a:alphaModFix/>
            <a:extLst>
              <a:ext uri="{28A0092B-C50C-407E-A947-70E740481C1C}">
                <a14:useLocalDpi xmlns:a14="http://schemas.microsoft.com/office/drawing/2010/main"/>
              </a:ext>
            </a:extLst>
          </a:blip>
          <a:stretch>
            <a:fillRect/>
          </a:stretch>
        </p:blipFill>
        <p:spPr>
          <a:xfrm>
            <a:off x="115711" y="3383583"/>
            <a:ext cx="12014200" cy="8170577"/>
          </a:xfrm>
          <a:prstGeom prst="rect">
            <a:avLst/>
          </a:prstGeom>
        </p:spPr>
      </p:pic>
      <p:pic>
        <p:nvPicPr>
          <p:cNvPr id="5" name="Picture 4"/>
          <p:cNvPicPr>
            <a:picLocks noChangeAspect="1"/>
          </p:cNvPicPr>
          <p:nvPr/>
        </p:nvPicPr>
        <p:blipFill>
          <a:blip r:embed="rId4"/>
          <a:stretch>
            <a:fillRect/>
          </a:stretch>
        </p:blipFill>
        <p:spPr>
          <a:xfrm rot="10800000">
            <a:off x="77612" y="70557"/>
            <a:ext cx="1792111" cy="1792111"/>
          </a:xfrm>
          <a:prstGeom prst="rect">
            <a:avLst/>
          </a:prstGeom>
        </p:spPr>
      </p:pic>
      <p:pic>
        <p:nvPicPr>
          <p:cNvPr id="24" name="Picture 5" descr="MAVEN_spacecraft"/>
          <p:cNvPicPr>
            <a:picLocks noChangeAspect="1" noChangeArrowheads="1"/>
          </p:cNvPicPr>
          <p:nvPr/>
        </p:nvPicPr>
        <p:blipFill>
          <a:blip r:embed="rId5"/>
          <a:stretch>
            <a:fillRect/>
          </a:stretch>
        </p:blipFill>
        <p:spPr bwMode="auto">
          <a:xfrm rot="21420919">
            <a:off x="1112193" y="-2724490"/>
            <a:ext cx="8824438" cy="762210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289073" y="3515034"/>
            <a:ext cx="3465451" cy="1678779"/>
            <a:chOff x="4814949" y="3646911"/>
            <a:chExt cx="4238422" cy="2060242"/>
          </a:xfrm>
        </p:grpSpPr>
        <p:sp>
          <p:nvSpPr>
            <p:cNvPr id="20" name="Rectangle 19"/>
            <p:cNvSpPr/>
            <p:nvPr/>
          </p:nvSpPr>
          <p:spPr>
            <a:xfrm>
              <a:off x="4814949" y="3666280"/>
              <a:ext cx="4238422" cy="1994721"/>
            </a:xfrm>
            <a:prstGeom prst="rect">
              <a:avLst/>
            </a:prstGeom>
            <a:solidFill>
              <a:schemeClr val="bg1">
                <a:alpha val="43000"/>
              </a:schemeClr>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ln>
                  <a:solidFill>
                    <a:srgbClr val="000090"/>
                  </a:solidFill>
                </a:ln>
                <a:solidFill>
                  <a:prstClr val="white"/>
                </a:solidFill>
                <a:latin typeface="Calibri"/>
              </a:endParaRPr>
            </a:p>
          </p:txBody>
        </p:sp>
        <p:pic>
          <p:nvPicPr>
            <p:cNvPr id="21" name="Picture 20"/>
            <p:cNvPicPr>
              <a:picLocks noChangeAspect="1"/>
            </p:cNvPicPr>
            <p:nvPr/>
          </p:nvPicPr>
          <p:blipFill>
            <a:blip r:embed="rId6"/>
            <a:stretch>
              <a:fillRect/>
            </a:stretch>
          </p:blipFill>
          <p:spPr bwMode="auto">
            <a:xfrm>
              <a:off x="5124849" y="4120712"/>
              <a:ext cx="1557213" cy="1192732"/>
            </a:xfrm>
            <a:prstGeom prst="rect">
              <a:avLst/>
            </a:prstGeom>
            <a:noFill/>
            <a:ln w="28575">
              <a:solidFill>
                <a:srgbClr val="000090"/>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27"/>
            <p:cNvPicPr>
              <a:picLocks noChangeAspect="1"/>
            </p:cNvPicPr>
            <p:nvPr/>
          </p:nvPicPr>
          <p:blipFill>
            <a:blip r:embed="rId7"/>
            <a:stretch>
              <a:fillRect/>
            </a:stretch>
          </p:blipFill>
          <p:spPr bwMode="auto">
            <a:xfrm>
              <a:off x="7219544" y="4155178"/>
              <a:ext cx="1540211" cy="1158269"/>
            </a:xfrm>
            <a:prstGeom prst="rect">
              <a:avLst/>
            </a:prstGeom>
            <a:noFill/>
            <a:ln w="28575">
              <a:solidFill>
                <a:srgbClr val="000090"/>
              </a:solidFill>
              <a:miter lim="800000"/>
              <a:headEnd/>
              <a:tailEnd/>
            </a:ln>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165533" y="3646911"/>
              <a:ext cx="3827064" cy="415483"/>
            </a:xfrm>
            <a:prstGeom prst="rect">
              <a:avLst/>
            </a:prstGeom>
            <a:noFill/>
          </p:spPr>
          <p:txBody>
            <a:bodyPr wrap="square" rtlCol="0">
              <a:spAutoFit/>
            </a:bodyPr>
            <a:lstStyle/>
            <a:p>
              <a:pPr algn="ctr" defTabSz="457200" eaLnBrk="1" fontAlgn="auto" hangingPunct="1">
                <a:spcBef>
                  <a:spcPts val="0"/>
                </a:spcBef>
                <a:spcAft>
                  <a:spcPts val="0"/>
                </a:spcAft>
              </a:pPr>
              <a:r>
                <a:rPr lang="en-US" sz="1600" i="1" dirty="0">
                  <a:solidFill>
                    <a:prstClr val="black"/>
                  </a:solidFill>
                  <a:latin typeface="Calibri"/>
                  <a:ea typeface="+mn-ea"/>
                  <a:cs typeface="+mn-cs"/>
                </a:rPr>
                <a:t>Neutrals and Ions Plus Evolution</a:t>
              </a:r>
            </a:p>
          </p:txBody>
        </p:sp>
        <p:sp>
          <p:nvSpPr>
            <p:cNvPr id="2" name="TextBox 1"/>
            <p:cNvSpPr txBox="1"/>
            <p:nvPr/>
          </p:nvSpPr>
          <p:spPr>
            <a:xfrm>
              <a:off x="5036042" y="5291671"/>
              <a:ext cx="1510364" cy="415482"/>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IUVS</a:t>
              </a:r>
            </a:p>
          </p:txBody>
        </p:sp>
        <p:sp>
          <p:nvSpPr>
            <p:cNvPr id="28" name="TextBox 27"/>
            <p:cNvSpPr txBox="1"/>
            <p:nvPr/>
          </p:nvSpPr>
          <p:spPr>
            <a:xfrm>
              <a:off x="7102652" y="5276335"/>
              <a:ext cx="1510364" cy="415482"/>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NGIMS</a:t>
              </a:r>
              <a:endParaRPr lang="en-US" sz="1800" dirty="0">
                <a:solidFill>
                  <a:prstClr val="black"/>
                </a:solidFill>
                <a:latin typeface="Calibri"/>
                <a:ea typeface="+mn-ea"/>
                <a:cs typeface="+mn-cs"/>
              </a:endParaRPr>
            </a:p>
          </p:txBody>
        </p:sp>
      </p:grpSp>
      <p:grpSp>
        <p:nvGrpSpPr>
          <p:cNvPr id="34" name="Group 33"/>
          <p:cNvGrpSpPr/>
          <p:nvPr/>
        </p:nvGrpSpPr>
        <p:grpSpPr>
          <a:xfrm>
            <a:off x="168500" y="4668357"/>
            <a:ext cx="4081767" cy="1900641"/>
            <a:chOff x="168500" y="4668357"/>
            <a:chExt cx="4494782" cy="1903463"/>
          </a:xfrm>
        </p:grpSpPr>
        <p:sp>
          <p:nvSpPr>
            <p:cNvPr id="7" name="Rectangle 6"/>
            <p:cNvSpPr/>
            <p:nvPr/>
          </p:nvSpPr>
          <p:spPr>
            <a:xfrm>
              <a:off x="168500" y="4668357"/>
              <a:ext cx="4494782" cy="1903463"/>
            </a:xfrm>
            <a:prstGeom prst="rect">
              <a:avLst/>
            </a:prstGeom>
            <a:solidFill>
              <a:srgbClr val="FFFFFF">
                <a:alpha val="42000"/>
              </a:srgbClr>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pic>
          <p:nvPicPr>
            <p:cNvPr id="8" name="Picture 4" descr="C:\Users\mcfadden\Documents\maven\STATIC\reviews\120522_IPER\pictures\FLIGHT_FOR_PER\IMG_0706.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24263" y="5101614"/>
              <a:ext cx="867688" cy="1118645"/>
            </a:xfrm>
            <a:prstGeom prst="rect">
              <a:avLst/>
            </a:prstGeom>
            <a:noFill/>
            <a:ln w="28575">
              <a:solidFill>
                <a:srgbClr val="00009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6"/>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417249" y="5444901"/>
              <a:ext cx="1350586" cy="775358"/>
            </a:xfrm>
            <a:prstGeom prst="rect">
              <a:avLst/>
            </a:prstGeom>
            <a:noFill/>
            <a:ln w="28575">
              <a:solidFill>
                <a:srgbClr val="00009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6"/>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002777" y="5345077"/>
              <a:ext cx="1510327" cy="875183"/>
            </a:xfrm>
            <a:prstGeom prst="rect">
              <a:avLst/>
            </a:prstGeom>
            <a:noFill/>
            <a:ln w="28575">
              <a:solidFill>
                <a:srgbClr val="00009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86418" y="4681586"/>
              <a:ext cx="4063361" cy="345158"/>
            </a:xfrm>
            <a:prstGeom prst="rect">
              <a:avLst/>
            </a:prstGeom>
            <a:noFill/>
          </p:spPr>
          <p:txBody>
            <a:bodyPr wrap="square" rtlCol="0">
              <a:spAutoFit/>
            </a:bodyPr>
            <a:lstStyle/>
            <a:p>
              <a:pPr algn="ctr" defTabSz="457200" eaLnBrk="1" fontAlgn="auto" hangingPunct="1">
                <a:spcBef>
                  <a:spcPts val="0"/>
                </a:spcBef>
                <a:spcAft>
                  <a:spcPts val="0"/>
                </a:spcAft>
              </a:pPr>
              <a:r>
                <a:rPr lang="en-US" sz="1600" i="1" dirty="0">
                  <a:solidFill>
                    <a:prstClr val="black"/>
                  </a:solidFill>
                  <a:latin typeface="Calibri"/>
                  <a:ea typeface="+mn-ea"/>
                  <a:cs typeface="+mn-cs"/>
                </a:rPr>
                <a:t>Ion-Related Properties and Processes</a:t>
              </a:r>
            </a:p>
          </p:txBody>
        </p:sp>
        <p:sp>
          <p:nvSpPr>
            <p:cNvPr id="25" name="TextBox 24"/>
            <p:cNvSpPr txBox="1"/>
            <p:nvPr/>
          </p:nvSpPr>
          <p:spPr>
            <a:xfrm>
              <a:off x="2946333" y="6199666"/>
              <a:ext cx="700534" cy="339057"/>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LPW</a:t>
              </a:r>
            </a:p>
          </p:txBody>
        </p:sp>
        <p:sp>
          <p:nvSpPr>
            <p:cNvPr id="29" name="TextBox 28"/>
            <p:cNvSpPr txBox="1"/>
            <p:nvPr/>
          </p:nvSpPr>
          <p:spPr>
            <a:xfrm>
              <a:off x="1375717" y="6202488"/>
              <a:ext cx="828614" cy="339057"/>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MAG</a:t>
              </a:r>
            </a:p>
          </p:txBody>
        </p:sp>
        <p:sp>
          <p:nvSpPr>
            <p:cNvPr id="30" name="TextBox 29"/>
            <p:cNvSpPr txBox="1"/>
            <p:nvPr/>
          </p:nvSpPr>
          <p:spPr>
            <a:xfrm>
              <a:off x="297203" y="6202488"/>
              <a:ext cx="1111019" cy="339057"/>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STATIC</a:t>
              </a:r>
            </a:p>
          </p:txBody>
        </p:sp>
      </p:grpSp>
      <p:grpSp>
        <p:nvGrpSpPr>
          <p:cNvPr id="33" name="Group 32"/>
          <p:cNvGrpSpPr/>
          <p:nvPr/>
        </p:nvGrpSpPr>
        <p:grpSpPr>
          <a:xfrm>
            <a:off x="311627" y="1284649"/>
            <a:ext cx="2812573" cy="2753951"/>
            <a:chOff x="1138535" y="1163353"/>
            <a:chExt cx="3060584" cy="3064797"/>
          </a:xfrm>
        </p:grpSpPr>
        <p:sp>
          <p:nvSpPr>
            <p:cNvPr id="13" name="Rectangle 12"/>
            <p:cNvSpPr/>
            <p:nvPr/>
          </p:nvSpPr>
          <p:spPr>
            <a:xfrm>
              <a:off x="1138535" y="1174059"/>
              <a:ext cx="2936387" cy="3046655"/>
            </a:xfrm>
            <a:prstGeom prst="rect">
              <a:avLst/>
            </a:prstGeom>
            <a:solidFill>
              <a:srgbClr val="FFFFFF">
                <a:alpha val="42000"/>
              </a:srgbClr>
            </a:solidFill>
            <a:ln w="28575"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ln w="76200" cmpd="sng">
                  <a:solidFill>
                    <a:prstClr val="black"/>
                  </a:solidFill>
                </a:ln>
                <a:solidFill>
                  <a:prstClr val="white"/>
                </a:solidFill>
                <a:latin typeface="Calibri"/>
              </a:endParaRPr>
            </a:p>
          </p:txBody>
        </p:sp>
        <p:pic>
          <p:nvPicPr>
            <p:cNvPr id="14" name="Picture 2"/>
            <p:cNvPicPr>
              <a:picLocks noChangeAspect="1" noChangeArrowheads="1"/>
            </p:cNvPicPr>
            <p:nvPr/>
          </p:nvPicPr>
          <p:blipFill>
            <a:blip r:embed="rId11"/>
            <a:stretch>
              <a:fillRect/>
            </a:stretch>
          </p:blipFill>
          <p:spPr bwMode="auto">
            <a:xfrm>
              <a:off x="2676446" y="1584940"/>
              <a:ext cx="1101908" cy="845185"/>
            </a:xfrm>
            <a:prstGeom prst="rect">
              <a:avLst/>
            </a:prstGeom>
            <a:noFill/>
            <a:ln w="28575">
              <a:solidFill>
                <a:srgbClr val="00009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1524366" y="3055180"/>
              <a:ext cx="1039126" cy="856528"/>
            </a:xfrm>
            <a:prstGeom prst="rect">
              <a:avLst/>
            </a:prstGeom>
            <a:noFill/>
            <a:ln w="28575">
              <a:solidFill>
                <a:srgbClr val="00009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1520194" y="1592470"/>
              <a:ext cx="792909" cy="1040970"/>
            </a:xfrm>
            <a:prstGeom prst="rect">
              <a:avLst/>
            </a:prstGeom>
            <a:noFill/>
            <a:ln w="28575">
              <a:solidFill>
                <a:srgbClr val="000090"/>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5"/>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3046928" y="2820261"/>
              <a:ext cx="718538" cy="1077335"/>
            </a:xfrm>
            <a:prstGeom prst="rect">
              <a:avLst/>
            </a:prstGeom>
            <a:noFill/>
            <a:ln w="28575">
              <a:solidFill>
                <a:srgbClr val="00009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163825" y="1163353"/>
              <a:ext cx="3035294" cy="376767"/>
            </a:xfrm>
            <a:prstGeom prst="rect">
              <a:avLst/>
            </a:prstGeom>
            <a:noFill/>
          </p:spPr>
          <p:txBody>
            <a:bodyPr wrap="square" rtlCol="0">
              <a:spAutoFit/>
            </a:bodyPr>
            <a:lstStyle/>
            <a:p>
              <a:pPr defTabSz="457200" eaLnBrk="1" fontAlgn="auto" hangingPunct="1">
                <a:spcBef>
                  <a:spcPts val="0"/>
                </a:spcBef>
                <a:spcAft>
                  <a:spcPts val="0"/>
                </a:spcAft>
              </a:pPr>
              <a:r>
                <a:rPr lang="en-US" sz="1600" i="1" dirty="0">
                  <a:solidFill>
                    <a:prstClr val="black"/>
                  </a:solidFill>
                  <a:latin typeface="Calibri"/>
                  <a:ea typeface="+mn-ea"/>
                  <a:cs typeface="+mn-cs"/>
                </a:rPr>
                <a:t>Sun, Solar Wind, Solar Storms</a:t>
              </a:r>
            </a:p>
          </p:txBody>
        </p:sp>
        <p:sp>
          <p:nvSpPr>
            <p:cNvPr id="26" name="TextBox 25"/>
            <p:cNvSpPr txBox="1"/>
            <p:nvPr/>
          </p:nvSpPr>
          <p:spPr>
            <a:xfrm>
              <a:off x="3021754" y="3851383"/>
              <a:ext cx="929354" cy="376767"/>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SWIA</a:t>
              </a:r>
            </a:p>
          </p:txBody>
        </p:sp>
        <p:sp>
          <p:nvSpPr>
            <p:cNvPr id="27" name="TextBox 26"/>
            <p:cNvSpPr txBox="1"/>
            <p:nvPr/>
          </p:nvSpPr>
          <p:spPr>
            <a:xfrm>
              <a:off x="1470377" y="3851382"/>
              <a:ext cx="856836" cy="376768"/>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EUV</a:t>
              </a:r>
            </a:p>
          </p:txBody>
        </p:sp>
        <p:sp>
          <p:nvSpPr>
            <p:cNvPr id="31" name="TextBox 30"/>
            <p:cNvSpPr txBox="1"/>
            <p:nvPr/>
          </p:nvSpPr>
          <p:spPr>
            <a:xfrm>
              <a:off x="1497799" y="2593262"/>
              <a:ext cx="787083" cy="376768"/>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SWEA</a:t>
              </a:r>
            </a:p>
          </p:txBody>
        </p:sp>
        <p:sp>
          <p:nvSpPr>
            <p:cNvPr id="32" name="TextBox 31"/>
            <p:cNvSpPr txBox="1"/>
            <p:nvPr/>
          </p:nvSpPr>
          <p:spPr>
            <a:xfrm>
              <a:off x="2668979" y="2406441"/>
              <a:ext cx="703577" cy="376768"/>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SEP</a:t>
              </a:r>
            </a:p>
          </p:txBody>
        </p:sp>
      </p:grpSp>
      <p:sp>
        <p:nvSpPr>
          <p:cNvPr id="6" name="TextBox 5"/>
          <p:cNvSpPr txBox="1"/>
          <p:nvPr/>
        </p:nvSpPr>
        <p:spPr>
          <a:xfrm>
            <a:off x="1905000" y="76200"/>
            <a:ext cx="3962400" cy="830997"/>
          </a:xfrm>
          <a:prstGeom prst="rect">
            <a:avLst/>
          </a:prstGeom>
          <a:noFill/>
        </p:spPr>
        <p:txBody>
          <a:bodyPr wrap="square" rtlCol="0">
            <a:spAutoFit/>
          </a:bodyPr>
          <a:lstStyle/>
          <a:p>
            <a:r>
              <a:rPr lang="en-US" i="1" dirty="0" smtClean="0">
                <a:solidFill>
                  <a:schemeClr val="bg1"/>
                </a:solidFill>
              </a:rPr>
              <a:t>The MAVEN Science Instruments:</a:t>
            </a:r>
            <a:endParaRPr lang="en-US" i="1" dirty="0">
              <a:solidFill>
                <a:schemeClr val="bg1"/>
              </a:solidFill>
            </a:endParaRPr>
          </a:p>
        </p:txBody>
      </p:sp>
    </p:spTree>
    <p:extLst>
      <p:ext uri="{BB962C8B-B14F-4D97-AF65-F5344CB8AC3E}">
        <p14:creationId xmlns:p14="http://schemas.microsoft.com/office/powerpoint/2010/main" val="227761894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10758</TotalTime>
  <Words>1092</Words>
  <Application>Microsoft Macintosh PowerPoint</Application>
  <PresentationFormat>On-screen Show (4:3)</PresentationFormat>
  <Paragraphs>110</Paragraphs>
  <Slides>11</Slides>
  <Notes>9</Notes>
  <HiddenSlides>0</HiddenSlides>
  <MMClips>1</MMClips>
  <ScaleCrop>false</ScaleCrop>
  <HeadingPairs>
    <vt:vector size="4" baseType="variant">
      <vt:variant>
        <vt:lpstr>Theme</vt:lpstr>
      </vt:variant>
      <vt:variant>
        <vt:i4>8</vt:i4>
      </vt:variant>
      <vt:variant>
        <vt:lpstr>Slide Titles</vt:lpstr>
      </vt:variant>
      <vt:variant>
        <vt:i4>11</vt:i4>
      </vt:variant>
    </vt:vector>
  </HeadingPairs>
  <TitlesOfParts>
    <vt:vector size="19" baseType="lpstr">
      <vt:lpstr>Blank Presentation</vt:lpstr>
      <vt:lpstr>2_Custom Design</vt:lpstr>
      <vt:lpstr>1_Custom Design</vt:lpstr>
      <vt:lpstr>Custom Design</vt:lpstr>
      <vt:lpstr>Default Design</vt:lpstr>
      <vt:lpstr>Office Theme</vt:lpstr>
      <vt:lpstr>1_Blank Presentation</vt:lpstr>
      <vt:lpstr>2_Blank Presentation</vt:lpstr>
      <vt:lpstr>PowerPoint Presentation</vt:lpstr>
      <vt:lpstr>PowerPoint Presentation</vt:lpstr>
      <vt:lpstr>Overarching Question:  Did Mars Ever Have Life?</vt:lpstr>
      <vt:lpstr>Evidence for Surface Water on Ancient Mars Where Did the Water Go?  Where Did the CO2 Go? </vt:lpstr>
      <vt:lpstr>MAVEN Science Objectives</vt:lpstr>
      <vt:lpstr>MAVEN Will Allow Us to Understand Escape of Atmospheric Gases to Space</vt:lpstr>
      <vt:lpstr>The Solar Wind is Able to Strip Off Gas from the Top of the Atmosphere</vt:lpstr>
      <vt:lpstr>The MAVEN Spacecraft</vt:lpstr>
      <vt:lpstr>PowerPoint Presentation</vt:lpstr>
      <vt:lpstr>The MAVEN Spacecraft</vt:lpstr>
      <vt:lpstr>NASA’s Mars Exploration Program </vt:lpstr>
    </vt:vector>
  </TitlesOfParts>
  <Company>NASA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Cutlip</dc:creator>
  <cp:lastModifiedBy>Tom Mason</cp:lastModifiedBy>
  <cp:revision>335</cp:revision>
  <cp:lastPrinted>2013-01-31T17:05:49Z</cp:lastPrinted>
  <dcterms:created xsi:type="dcterms:W3CDTF">2014-01-21T22:31:36Z</dcterms:created>
  <dcterms:modified xsi:type="dcterms:W3CDTF">2014-07-18T19:23:01Z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Sensitivity">
    <vt:lpwstr>Unrestricted</vt:lpwstr>
  </property>
  <property fmtid="{D5CDD505-2E9C-101B-9397-08002B2CF9AE}" pid="3" name="SensitivityID">
    <vt:lpwstr>0</vt:lpwstr>
  </property>
  <property fmtid="{D5CDD505-2E9C-101B-9397-08002B2CF9AE}" pid="4" name="ThirdParty">
    <vt:lpwstr/>
  </property>
</Properties>
</file>